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1" r:id="rId2"/>
  </p:sldMasterIdLst>
  <p:notesMasterIdLst>
    <p:notesMasterId r:id="rId12"/>
  </p:notesMasterIdLst>
  <p:sldIdLst>
    <p:sldId id="264" r:id="rId3"/>
    <p:sldId id="342" r:id="rId4"/>
    <p:sldId id="343" r:id="rId5"/>
    <p:sldId id="339" r:id="rId6"/>
    <p:sldId id="326" r:id="rId7"/>
    <p:sldId id="336" r:id="rId8"/>
    <p:sldId id="328" r:id="rId9"/>
    <p:sldId id="340" r:id="rId10"/>
    <p:sldId id="333" r:id="rId11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896"/>
    <a:srgbClr val="0A3CB4"/>
    <a:srgbClr val="00AAFF"/>
    <a:srgbClr val="E5F6FF"/>
    <a:srgbClr val="99DDFF"/>
    <a:srgbClr val="9DB1E1"/>
    <a:srgbClr val="E62632"/>
    <a:srgbClr val="4CD964"/>
    <a:srgbClr val="CED8F0"/>
    <a:srgbClr val="537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4649"/>
  </p:normalViewPr>
  <p:slideViewPr>
    <p:cSldViewPr snapToGrid="0" snapToObjects="1">
      <p:cViewPr>
        <p:scale>
          <a:sx n="80" d="100"/>
          <a:sy n="80" d="100"/>
        </p:scale>
        <p:origin x="-37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E9BB2-5728-2D4C-B25E-8073B9C781C2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90713-9E6F-F447-ADAD-DE3BA535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2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0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5C46-983C-9C4D-B3BD-042FB096B3EA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10F1-2203-6D42-A01E-00E1BA7C114C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8AD-01F8-704D-B196-7557102205CB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F9D-8CF1-8747-B856-E804B29B18AE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5C46-983C-9C4D-B3BD-042FB096B3EA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8295-D3B3-8944-A3C6-B9F51885A9E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0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479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1747-A542-B242-89AD-E0D4CCF7ADE9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7CB-6D3C-124D-97C0-3F5F1D2EB3C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1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62F-74FA-4947-8014-2DD1526ED83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8295-D3B3-8944-A3C6-B9F51885A9EB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6FC-04D1-9E4C-9B04-9519409DFD42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A53-B6CD-5345-ADDD-7CC4EE091364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10F1-2203-6D42-A01E-00E1BA7C114C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8AD-01F8-704D-B196-7557102205C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2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F9D-8CF1-8747-B856-E804B29B18AE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6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Четвертый уровень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1747-A542-B242-89AD-E0D4CCF7ADE9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7CB-6D3C-124D-97C0-3F5F1D2EB3C1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62F-74FA-4947-8014-2DD1526ED83B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6FC-04D1-9E4C-9B04-9519409DFD42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A53-B6CD-5345-ADDD-7CC4EE091364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3B942F04-96C8-3749-B15D-70096E3C20A2}" type="datetime1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0" r:id="rId4"/>
    <p:sldLayoutId id="2147483661" r:id="rId5"/>
    <p:sldLayoutId id="2147483665" r:id="rId6"/>
    <p:sldLayoutId id="2147483666" r:id="rId7"/>
    <p:sldLayoutId id="2147483664" r:id="rId8"/>
    <p:sldLayoutId id="2147483662" r:id="rId9"/>
    <p:sldLayoutId id="2147483667" r:id="rId10"/>
    <p:sldLayoutId id="2147483660" r:id="rId11"/>
    <p:sldLayoutId id="2147483668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920" userDrawn="1">
          <p15:clr>
            <a:srgbClr val="F26B43"/>
          </p15:clr>
        </p15:guide>
        <p15:guide id="4" orient="horz" pos="1679" userDrawn="1">
          <p15:clr>
            <a:srgbClr val="F26B43"/>
          </p15:clr>
        </p15:guide>
        <p15:guide id="5" orient="horz" pos="1438" userDrawn="1">
          <p15:clr>
            <a:srgbClr val="F26B43"/>
          </p15:clr>
        </p15:guide>
        <p15:guide id="6" orient="horz" pos="1201" userDrawn="1">
          <p15:clr>
            <a:srgbClr val="F26B43"/>
          </p15:clr>
        </p15:guide>
        <p15:guide id="7" orient="horz" pos="241" userDrawn="1">
          <p15:clr>
            <a:srgbClr val="F26B43"/>
          </p15:clr>
        </p15:guide>
        <p15:guide id="8" orient="horz" pos="2398" userDrawn="1">
          <p15:clr>
            <a:srgbClr val="F26B43"/>
          </p15:clr>
        </p15:guide>
        <p15:guide id="9" orient="horz" pos="2639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orient="horz" pos="3117" userDrawn="1">
          <p15:clr>
            <a:srgbClr val="F26B43"/>
          </p15:clr>
        </p15:guide>
        <p15:guide id="12" orient="horz" pos="3358" userDrawn="1">
          <p15:clr>
            <a:srgbClr val="F26B43"/>
          </p15:clr>
        </p15:guide>
        <p15:guide id="13" orient="horz" pos="3599" userDrawn="1">
          <p15:clr>
            <a:srgbClr val="F26B43"/>
          </p15:clr>
        </p15:guide>
        <p15:guide id="14" orient="horz" pos="3840" userDrawn="1">
          <p15:clr>
            <a:srgbClr val="F26B43"/>
          </p15:clr>
        </p15:guide>
        <p15:guide id="15" orient="horz" pos="4077" userDrawn="1">
          <p15:clr>
            <a:srgbClr val="F26B43"/>
          </p15:clr>
        </p15:guide>
        <p15:guide id="16" pos="3599" userDrawn="1">
          <p15:clr>
            <a:srgbClr val="F26B43"/>
          </p15:clr>
        </p15:guide>
        <p15:guide id="17" pos="3358" userDrawn="1">
          <p15:clr>
            <a:srgbClr val="F26B43"/>
          </p15:clr>
        </p15:guide>
        <p15:guide id="18" pos="311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2639" userDrawn="1">
          <p15:clr>
            <a:srgbClr val="F26B43"/>
          </p15:clr>
        </p15:guide>
        <p15:guide id="21" pos="2398" userDrawn="1">
          <p15:clr>
            <a:srgbClr val="F26B43"/>
          </p15:clr>
        </p15:guide>
        <p15:guide id="22" pos="2157" userDrawn="1">
          <p15:clr>
            <a:srgbClr val="F26B43"/>
          </p15:clr>
        </p15:guide>
        <p15:guide id="23" pos="1920" userDrawn="1">
          <p15:clr>
            <a:srgbClr val="F26B43"/>
          </p15:clr>
        </p15:guide>
        <p15:guide id="24" pos="1679" userDrawn="1">
          <p15:clr>
            <a:srgbClr val="F26B43"/>
          </p15:clr>
        </p15:guide>
        <p15:guide id="25" pos="1438" userDrawn="1">
          <p15:clr>
            <a:srgbClr val="F26B43"/>
          </p15:clr>
        </p15:guide>
        <p15:guide id="26" pos="1201" userDrawn="1">
          <p15:clr>
            <a:srgbClr val="F26B43"/>
          </p15:clr>
        </p15:guide>
        <p15:guide id="27" pos="960" userDrawn="1">
          <p15:clr>
            <a:srgbClr val="F26B43"/>
          </p15:clr>
        </p15:guide>
        <p15:guide id="28" pos="719" userDrawn="1">
          <p15:clr>
            <a:srgbClr val="F26B43"/>
          </p15:clr>
        </p15:guide>
        <p15:guide id="29" pos="478" userDrawn="1">
          <p15:clr>
            <a:srgbClr val="F26B43"/>
          </p15:clr>
        </p15:guide>
        <p15:guide id="30" pos="241" userDrawn="1">
          <p15:clr>
            <a:srgbClr val="F26B43"/>
          </p15:clr>
        </p15:guide>
        <p15:guide id="31" pos="4077" userDrawn="1">
          <p15:clr>
            <a:srgbClr val="F26B43"/>
          </p15:clr>
        </p15:guide>
        <p15:guide id="32" pos="4318" userDrawn="1">
          <p15:clr>
            <a:srgbClr val="F26B43"/>
          </p15:clr>
        </p15:guide>
        <p15:guide id="33" pos="4559" userDrawn="1">
          <p15:clr>
            <a:srgbClr val="F26B43"/>
          </p15:clr>
        </p15:guide>
        <p15:guide id="34" pos="4796" userDrawn="1">
          <p15:clr>
            <a:srgbClr val="F26B43"/>
          </p15:clr>
        </p15:guide>
        <p15:guide id="35" pos="5037" userDrawn="1">
          <p15:clr>
            <a:srgbClr val="F26B43"/>
          </p15:clr>
        </p15:guide>
        <p15:guide id="36" pos="5278" userDrawn="1">
          <p15:clr>
            <a:srgbClr val="F26B43"/>
          </p15:clr>
        </p15:guide>
        <p15:guide id="37" pos="5514" userDrawn="1">
          <p15:clr>
            <a:srgbClr val="F26B43"/>
          </p15:clr>
        </p15:guide>
        <p15:guide id="38" pos="5756" userDrawn="1">
          <p15:clr>
            <a:srgbClr val="F26B43"/>
          </p15:clr>
        </p15:guide>
        <p15:guide id="39" pos="5997" userDrawn="1">
          <p15:clr>
            <a:srgbClr val="F26B43"/>
          </p15:clr>
        </p15:guide>
        <p15:guide id="40" pos="6238" userDrawn="1">
          <p15:clr>
            <a:srgbClr val="F26B43"/>
          </p15:clr>
        </p15:guide>
        <p15:guide id="41" pos="6474" userDrawn="1">
          <p15:clr>
            <a:srgbClr val="F26B43"/>
          </p15:clr>
        </p15:guide>
        <p15:guide id="42" pos="6716" userDrawn="1">
          <p15:clr>
            <a:srgbClr val="F26B43"/>
          </p15:clr>
        </p15:guide>
        <p15:guide id="43" pos="6957" userDrawn="1">
          <p15:clr>
            <a:srgbClr val="F26B43"/>
          </p15:clr>
        </p15:guide>
        <p15:guide id="44" pos="7198" userDrawn="1">
          <p15:clr>
            <a:srgbClr val="F26B43"/>
          </p15:clr>
        </p15:guide>
        <p15:guide id="45" pos="7434" userDrawn="1">
          <p15:clr>
            <a:srgbClr val="F26B43"/>
          </p15:clr>
        </p15:guide>
        <p15:guide id="46" orient="horz" pos="958" userDrawn="1">
          <p15:clr>
            <a:srgbClr val="F26B43"/>
          </p15:clr>
        </p15:guide>
        <p15:guide id="47" orient="horz" pos="721" userDrawn="1">
          <p15:clr>
            <a:srgbClr val="F26B43"/>
          </p15:clr>
        </p15:guide>
        <p15:guide id="48" orient="horz" pos="4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3B942F04-96C8-3749-B15D-70096E3C20A2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22.04.2019</a:t>
            </a:fld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9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920" userDrawn="1">
          <p15:clr>
            <a:srgbClr val="F26B43"/>
          </p15:clr>
        </p15:guide>
        <p15:guide id="4" orient="horz" pos="1679" userDrawn="1">
          <p15:clr>
            <a:srgbClr val="F26B43"/>
          </p15:clr>
        </p15:guide>
        <p15:guide id="5" orient="horz" pos="1438" userDrawn="1">
          <p15:clr>
            <a:srgbClr val="F26B43"/>
          </p15:clr>
        </p15:guide>
        <p15:guide id="6" orient="horz" pos="1201" userDrawn="1">
          <p15:clr>
            <a:srgbClr val="F26B43"/>
          </p15:clr>
        </p15:guide>
        <p15:guide id="7" orient="horz" pos="241" userDrawn="1">
          <p15:clr>
            <a:srgbClr val="F26B43"/>
          </p15:clr>
        </p15:guide>
        <p15:guide id="8" orient="horz" pos="2398" userDrawn="1">
          <p15:clr>
            <a:srgbClr val="F26B43"/>
          </p15:clr>
        </p15:guide>
        <p15:guide id="9" orient="horz" pos="2639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orient="horz" pos="3117" userDrawn="1">
          <p15:clr>
            <a:srgbClr val="F26B43"/>
          </p15:clr>
        </p15:guide>
        <p15:guide id="12" orient="horz" pos="3358" userDrawn="1">
          <p15:clr>
            <a:srgbClr val="F26B43"/>
          </p15:clr>
        </p15:guide>
        <p15:guide id="13" orient="horz" pos="3599" userDrawn="1">
          <p15:clr>
            <a:srgbClr val="F26B43"/>
          </p15:clr>
        </p15:guide>
        <p15:guide id="14" orient="horz" pos="3840" userDrawn="1">
          <p15:clr>
            <a:srgbClr val="F26B43"/>
          </p15:clr>
        </p15:guide>
        <p15:guide id="15" orient="horz" pos="4077" userDrawn="1">
          <p15:clr>
            <a:srgbClr val="F26B43"/>
          </p15:clr>
        </p15:guide>
        <p15:guide id="16" pos="3599" userDrawn="1">
          <p15:clr>
            <a:srgbClr val="F26B43"/>
          </p15:clr>
        </p15:guide>
        <p15:guide id="17" pos="3358" userDrawn="1">
          <p15:clr>
            <a:srgbClr val="F26B43"/>
          </p15:clr>
        </p15:guide>
        <p15:guide id="18" pos="311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2639" userDrawn="1">
          <p15:clr>
            <a:srgbClr val="F26B43"/>
          </p15:clr>
        </p15:guide>
        <p15:guide id="21" pos="2398" userDrawn="1">
          <p15:clr>
            <a:srgbClr val="F26B43"/>
          </p15:clr>
        </p15:guide>
        <p15:guide id="22" pos="2157" userDrawn="1">
          <p15:clr>
            <a:srgbClr val="F26B43"/>
          </p15:clr>
        </p15:guide>
        <p15:guide id="23" pos="1920" userDrawn="1">
          <p15:clr>
            <a:srgbClr val="F26B43"/>
          </p15:clr>
        </p15:guide>
        <p15:guide id="24" pos="1679" userDrawn="1">
          <p15:clr>
            <a:srgbClr val="F26B43"/>
          </p15:clr>
        </p15:guide>
        <p15:guide id="25" pos="1438" userDrawn="1">
          <p15:clr>
            <a:srgbClr val="F26B43"/>
          </p15:clr>
        </p15:guide>
        <p15:guide id="26" pos="1201" userDrawn="1">
          <p15:clr>
            <a:srgbClr val="F26B43"/>
          </p15:clr>
        </p15:guide>
        <p15:guide id="27" pos="960" userDrawn="1">
          <p15:clr>
            <a:srgbClr val="F26B43"/>
          </p15:clr>
        </p15:guide>
        <p15:guide id="28" pos="719" userDrawn="1">
          <p15:clr>
            <a:srgbClr val="F26B43"/>
          </p15:clr>
        </p15:guide>
        <p15:guide id="29" pos="478" userDrawn="1">
          <p15:clr>
            <a:srgbClr val="F26B43"/>
          </p15:clr>
        </p15:guide>
        <p15:guide id="30" pos="241" userDrawn="1">
          <p15:clr>
            <a:srgbClr val="F26B43"/>
          </p15:clr>
        </p15:guide>
        <p15:guide id="31" pos="4077" userDrawn="1">
          <p15:clr>
            <a:srgbClr val="F26B43"/>
          </p15:clr>
        </p15:guide>
        <p15:guide id="32" pos="4318" userDrawn="1">
          <p15:clr>
            <a:srgbClr val="F26B43"/>
          </p15:clr>
        </p15:guide>
        <p15:guide id="33" pos="4559" userDrawn="1">
          <p15:clr>
            <a:srgbClr val="F26B43"/>
          </p15:clr>
        </p15:guide>
        <p15:guide id="34" pos="4796" userDrawn="1">
          <p15:clr>
            <a:srgbClr val="F26B43"/>
          </p15:clr>
        </p15:guide>
        <p15:guide id="35" pos="5037" userDrawn="1">
          <p15:clr>
            <a:srgbClr val="F26B43"/>
          </p15:clr>
        </p15:guide>
        <p15:guide id="36" pos="5278" userDrawn="1">
          <p15:clr>
            <a:srgbClr val="F26B43"/>
          </p15:clr>
        </p15:guide>
        <p15:guide id="37" pos="5514" userDrawn="1">
          <p15:clr>
            <a:srgbClr val="F26B43"/>
          </p15:clr>
        </p15:guide>
        <p15:guide id="38" pos="5756" userDrawn="1">
          <p15:clr>
            <a:srgbClr val="F26B43"/>
          </p15:clr>
        </p15:guide>
        <p15:guide id="39" pos="5997" userDrawn="1">
          <p15:clr>
            <a:srgbClr val="F26B43"/>
          </p15:clr>
        </p15:guide>
        <p15:guide id="40" pos="6238" userDrawn="1">
          <p15:clr>
            <a:srgbClr val="F26B43"/>
          </p15:clr>
        </p15:guide>
        <p15:guide id="41" pos="6474" userDrawn="1">
          <p15:clr>
            <a:srgbClr val="F26B43"/>
          </p15:clr>
        </p15:guide>
        <p15:guide id="42" pos="6716" userDrawn="1">
          <p15:clr>
            <a:srgbClr val="F26B43"/>
          </p15:clr>
        </p15:guide>
        <p15:guide id="43" pos="6957" userDrawn="1">
          <p15:clr>
            <a:srgbClr val="F26B43"/>
          </p15:clr>
        </p15:guide>
        <p15:guide id="44" pos="7198" userDrawn="1">
          <p15:clr>
            <a:srgbClr val="F26B43"/>
          </p15:clr>
        </p15:guide>
        <p15:guide id="45" pos="7434" userDrawn="1">
          <p15:clr>
            <a:srgbClr val="F26B43"/>
          </p15:clr>
        </p15:guide>
        <p15:guide id="46" orient="horz" pos="958" userDrawn="1">
          <p15:clr>
            <a:srgbClr val="F26B43"/>
          </p15:clr>
        </p15:guide>
        <p15:guide id="47" orient="horz" pos="721" userDrawn="1">
          <p15:clr>
            <a:srgbClr val="F26B43"/>
          </p15:clr>
        </p15:guide>
        <p15:guide id="48" orient="horz" pos="4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8762" y="2400781"/>
            <a:ext cx="9310053" cy="1011046"/>
          </a:xfrm>
        </p:spPr>
        <p:txBody>
          <a:bodyPr/>
          <a:lstStyle/>
          <a:p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Комплексное обслуживание клиентов малого бизнеса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860468"/>
            <a:ext cx="5713413" cy="33239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Апрель, 2019 год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29" y="299891"/>
            <a:ext cx="3197224" cy="18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8609012" cy="398571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кредитование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6762" y="2566424"/>
            <a:ext cx="637270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334121" y="3295538"/>
            <a:ext cx="1073155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327210" y="1346197"/>
            <a:ext cx="61026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Цель – приобретение коммерческой недвижимости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Сумма  –  от 4 млн.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Ставка  –  от 10 % (свыше 30 млн.)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Срок  –   до 7 лет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Залог  –  приобретаемое имущество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Собственные средства   –  не менее 15%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82588" y="1796332"/>
            <a:ext cx="3413012" cy="770092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«</a:t>
            </a:r>
            <a:r>
              <a:rPr lang="ru-RU" altLang="ru-RU" sz="2000" b="1" kern="0" noProof="0" dirty="0" smtClean="0">
                <a:solidFill>
                  <a:srgbClr val="1F497D"/>
                </a:solidFill>
                <a:latin typeface="+mj-lt"/>
              </a:rPr>
              <a:t>Бизнес-ипотека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»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7211" y="3618034"/>
            <a:ext cx="657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Цель – инвестиционные цели (ремонт, модернизация, покупка ОС)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Сумма  –  от 4 млн.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Ставка  – 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от 11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% (от 4 млн. до  30 млн.),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от 10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% (свыше 30 млн.)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Срок  –   до 7 лет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Залог  –  недвижимость, транспортные средства, ГФ РТ, </a:t>
            </a:r>
            <a:r>
              <a:rPr lang="ru-RU" sz="1400" b="1" kern="0" dirty="0" err="1">
                <a:solidFill>
                  <a:srgbClr val="0A2973"/>
                </a:solidFill>
                <a:latin typeface="+mj-lt"/>
                <a:cs typeface="Arial" charset="0"/>
              </a:rPr>
              <a:t>корп.МСП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34121" y="3817763"/>
            <a:ext cx="3413012" cy="770092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Инвестиционные кредиты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36762" y="4275122"/>
            <a:ext cx="637270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382585" y="5688286"/>
            <a:ext cx="1073155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09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8609012" cy="398571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кредитование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6762" y="2566424"/>
            <a:ext cx="637270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382588" y="3216225"/>
            <a:ext cx="1073155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327211" y="941178"/>
            <a:ext cx="6562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Цель – пополнение оборотных средств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Сумма </a:t>
            </a: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 –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 от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4 млн.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тавка  –  от </a:t>
            </a: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11,5% </a:t>
            </a: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(от 4 млн. до  30 млн.), </a:t>
            </a: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от 10,5% </a:t>
            </a: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(свыше 30 млн.)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Срок </a:t>
            </a: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 </a:t>
            </a: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–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  до 36 мес.</a:t>
            </a:r>
            <a:endParaRPr lang="ru-RU" sz="1400" b="1" kern="0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Залог </a:t>
            </a: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 –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 </a:t>
            </a: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недвижимость, транспортные средства, ГФ РТ, </a:t>
            </a:r>
            <a:r>
              <a:rPr lang="ru-RU" sz="1400" b="1" kern="0" dirty="0" err="1" smtClean="0">
                <a:solidFill>
                  <a:srgbClr val="0A2973"/>
                </a:solidFill>
                <a:cs typeface="Arial" charset="0"/>
              </a:rPr>
              <a:t>корп.МСП</a:t>
            </a:r>
            <a:endParaRPr lang="ru-RU" sz="1400" b="1" kern="0" dirty="0" smtClean="0">
              <a:solidFill>
                <a:srgbClr val="0A2973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Вид кредита:</a:t>
            </a:r>
          </a:p>
          <a:p>
            <a:pPr lvl="1"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– Разовый кредит </a:t>
            </a:r>
          </a:p>
          <a:p>
            <a:pPr lvl="1"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– ВКЛ (срок траншей до 180 дней)</a:t>
            </a:r>
          </a:p>
          <a:p>
            <a:pPr lvl="1"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– </a:t>
            </a: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НКЛ</a:t>
            </a:r>
            <a:endParaRPr lang="ru-RU" sz="1400" b="1" kern="0" dirty="0">
              <a:solidFill>
                <a:srgbClr val="0A2973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82588" y="1571795"/>
            <a:ext cx="3413012" cy="770092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Оборотные кредиты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7211" y="3301521"/>
            <a:ext cx="75362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Цель – предотвращение кассовых разрывов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Сумма </a:t>
            </a: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 –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 от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4 млн.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тавка  –  от </a:t>
            </a: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12,5</a:t>
            </a: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% (от 4 млн. до  30 млн</a:t>
            </a: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.), от 11,5</a:t>
            </a: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% (свыше 30 млн.)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Срок </a:t>
            </a: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 траншей –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  до 60 дней</a:t>
            </a:r>
            <a:endParaRPr lang="ru-RU" sz="1400" b="1" kern="0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Залог </a:t>
            </a:r>
            <a:r>
              <a:rPr lang="ru-RU" sz="1400" b="1" kern="0" dirty="0">
                <a:solidFill>
                  <a:srgbClr val="0A2973"/>
                </a:solidFill>
                <a:cs typeface="Arial" charset="0"/>
              </a:rPr>
              <a:t> –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 без залога 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Размер лимита овердрафта:</a:t>
            </a:r>
          </a:p>
          <a:p>
            <a:pPr lvl="1"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- при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наличии оборотов в Банке ВТБ и сторонних банках:</a:t>
            </a:r>
          </a:p>
          <a:p>
            <a:pPr lvl="1"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50% от средних оборотов в Банке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ВТБ + 50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% от средних оборотов в сторонних банках, </a:t>
            </a:r>
            <a:endParaRPr lang="en-US" sz="1400" b="1" kern="0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lvl="1"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-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при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наличии оборотов только в сторонних банках:</a:t>
            </a:r>
          </a:p>
          <a:p>
            <a:pPr lvl="1"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50% от средних оборотов в сторонних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банках</a:t>
            </a:r>
            <a:endParaRPr lang="ru-RU" sz="1400" b="1" kern="0" dirty="0" smtClean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82588" y="4317673"/>
            <a:ext cx="3413012" cy="770092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Овердрафты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8609012" cy="398571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кредитование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46245" y="2006429"/>
            <a:ext cx="2549979" cy="860654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altLang="ru-RU" sz="1400" b="1" kern="0" dirty="0">
                <a:solidFill>
                  <a:srgbClr val="1F497D"/>
                </a:solidFill>
                <a:latin typeface="+mj-lt"/>
              </a:rPr>
              <a:t>«Гарантийный Фонд </a:t>
            </a:r>
            <a:r>
              <a:rPr lang="ru-RU" altLang="ru-RU" sz="1400" b="1" kern="0" dirty="0" smtClean="0">
                <a:solidFill>
                  <a:srgbClr val="1F497D"/>
                </a:solidFill>
                <a:latin typeface="+mj-lt"/>
              </a:rPr>
              <a:t>Московской области»</a:t>
            </a:r>
            <a:endParaRPr lang="ru-RU" sz="1400" b="1" kern="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3205" y="1586615"/>
            <a:ext cx="88589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Гарантийный фонд предоставляет клиентам ВТБ (ПАО), зарегистрированным на территории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Московской области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и являющимся субъектами малого бизнеса, поручительства по обязательствам, основанным на кредитных соглашениях с Банком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Сумма поручительства  – до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50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млн.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Доля поручительства – 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не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более 50% от суммы кредита, банковской гарантии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Сумма вознаграждения  –  </a:t>
            </a: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1,25% </a:t>
            </a: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годовых от суммы поручительства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973"/>
                </a:solidFill>
                <a:latin typeface="+mj-lt"/>
                <a:cs typeface="Arial" charset="0"/>
              </a:rPr>
              <a:t>Сроки рассмотрения  –   3-10 рабочих дней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2826853" y="3354357"/>
            <a:ext cx="8181572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933205" y="3775352"/>
            <a:ext cx="885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endParaRPr lang="ru-RU" sz="1400" b="1" kern="0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endParaRPr lang="ru-RU" sz="1400" b="1" kern="0" dirty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8609012" cy="398571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Экспресс финансирование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567530" y="1490298"/>
            <a:ext cx="9026953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Прямая соединительная линия 3"/>
          <p:cNvCxnSpPr/>
          <p:nvPr/>
        </p:nvCxnSpPr>
        <p:spPr bwMode="auto">
          <a:xfrm flipV="1">
            <a:off x="567531" y="4559867"/>
            <a:ext cx="9026953" cy="1886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Прямоугольник 4"/>
          <p:cNvSpPr/>
          <p:nvPr/>
        </p:nvSpPr>
        <p:spPr bwMode="auto">
          <a:xfrm>
            <a:off x="567530" y="2465586"/>
            <a:ext cx="2549979" cy="693250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A2973"/>
                </a:solidFill>
                <a:latin typeface="+mj-lt"/>
                <a:cs typeface="Arial" charset="0"/>
              </a:rPr>
              <a:t>«Коммерсант»</a:t>
            </a:r>
            <a:endParaRPr lang="ru-RU" b="1" dirty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0046" y="1634314"/>
            <a:ext cx="6372708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Программа экспресс-кредитования позволяет получить решение по кредиту всего в течение  3-х дней</a:t>
            </a:r>
            <a:r>
              <a:rPr lang="ru-RU" sz="1600" b="1" dirty="0">
                <a:solidFill>
                  <a:srgbClr val="0A2973"/>
                </a:solidFill>
                <a:latin typeface="+mj-lt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по минимальному пакету документов (учредительные документы, паспорта, официальная отчетность)</a:t>
            </a:r>
          </a:p>
          <a:p>
            <a:pPr algn="just"/>
            <a:endParaRPr lang="ru-RU" sz="1600" b="1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Вид </a:t>
            </a:r>
            <a:r>
              <a:rPr lang="ru-RU" sz="1600" b="1" dirty="0">
                <a:solidFill>
                  <a:srgbClr val="0A2973"/>
                </a:solidFill>
                <a:latin typeface="+mj-lt"/>
                <a:cs typeface="Arial" charset="0"/>
              </a:rPr>
              <a:t>кредитования </a:t>
            </a:r>
            <a:r>
              <a:rPr lang="ru-RU" sz="1600" b="1" kern="0" dirty="0">
                <a:solidFill>
                  <a:srgbClr val="0A2973"/>
                </a:solidFill>
                <a:cs typeface="Arial" charset="0"/>
              </a:rPr>
              <a:t>–</a:t>
            </a:r>
            <a:r>
              <a:rPr lang="ru-RU" sz="1600" b="1" dirty="0" smtClean="0">
                <a:solidFill>
                  <a:srgbClr val="0A2973"/>
                </a:solidFill>
                <a:latin typeface="+mj-lt"/>
                <a:cs typeface="Arial" charset="0"/>
              </a:rPr>
              <a:t> </a:t>
            </a:r>
            <a:r>
              <a:rPr lang="ru-RU" sz="1600" b="1" dirty="0">
                <a:solidFill>
                  <a:srgbClr val="0A2973"/>
                </a:solidFill>
                <a:latin typeface="+mj-lt"/>
                <a:cs typeface="Arial" charset="0"/>
              </a:rPr>
              <a:t>кредит на любые цели для </a:t>
            </a:r>
            <a:r>
              <a:rPr lang="ru-RU" sz="16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бизнеса</a:t>
            </a:r>
            <a:endParaRPr lang="ru-RU" sz="1600" b="1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600" b="1" kern="0" dirty="0" smtClean="0">
                <a:solidFill>
                  <a:srgbClr val="0A2973"/>
                </a:solidFill>
                <a:cs typeface="Arial" charset="0"/>
              </a:rPr>
              <a:t>Сумма</a:t>
            </a:r>
            <a:r>
              <a:rPr lang="ru-RU" sz="1600" b="1" kern="0" dirty="0">
                <a:solidFill>
                  <a:srgbClr val="0A2973"/>
                </a:solidFill>
                <a:cs typeface="Arial" charset="0"/>
              </a:rPr>
              <a:t> – </a:t>
            </a:r>
            <a:r>
              <a:rPr lang="ru-RU" sz="1600" b="1" dirty="0" smtClean="0">
                <a:solidFill>
                  <a:srgbClr val="0A2973"/>
                </a:solidFill>
                <a:cs typeface="Arial" charset="0"/>
              </a:rPr>
              <a:t>от </a:t>
            </a:r>
            <a:r>
              <a:rPr lang="ru-RU" sz="1600" b="1" dirty="0">
                <a:solidFill>
                  <a:srgbClr val="0A2973"/>
                </a:solidFill>
                <a:cs typeface="Arial" charset="0"/>
              </a:rPr>
              <a:t>500 тыс. до 5 </a:t>
            </a:r>
            <a:r>
              <a:rPr lang="ru-RU" sz="1600" b="1" dirty="0" smtClean="0">
                <a:solidFill>
                  <a:srgbClr val="0A2973"/>
                </a:solidFill>
                <a:cs typeface="Arial" charset="0"/>
              </a:rPr>
              <a:t>млн.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kern="0" dirty="0" smtClean="0">
                <a:solidFill>
                  <a:srgbClr val="0A2973"/>
                </a:solidFill>
                <a:cs typeface="Arial" charset="0"/>
              </a:rPr>
              <a:t>Ставка</a:t>
            </a:r>
            <a:r>
              <a:rPr lang="ru-RU" sz="1600" b="1" kern="0" dirty="0">
                <a:solidFill>
                  <a:srgbClr val="0A2973"/>
                </a:solidFill>
                <a:cs typeface="Arial" charset="0"/>
              </a:rPr>
              <a:t> – </a:t>
            </a:r>
            <a:r>
              <a:rPr lang="ru-RU" sz="1600" b="1" dirty="0" smtClean="0">
                <a:solidFill>
                  <a:srgbClr val="0A2973"/>
                </a:solidFill>
                <a:cs typeface="Arial" charset="0"/>
              </a:rPr>
              <a:t>от 13,5% </a:t>
            </a:r>
            <a:r>
              <a:rPr lang="ru-RU" sz="1600" b="1" dirty="0">
                <a:solidFill>
                  <a:srgbClr val="0A2973"/>
                </a:solidFill>
                <a:cs typeface="Arial" charset="0"/>
              </a:rPr>
              <a:t>до 16</a:t>
            </a:r>
            <a:r>
              <a:rPr lang="ru-RU" sz="1600" b="1" dirty="0" smtClean="0">
                <a:solidFill>
                  <a:srgbClr val="0A2973"/>
                </a:solidFill>
                <a:cs typeface="Arial" charset="0"/>
              </a:rPr>
              <a:t>%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kern="0" dirty="0" smtClean="0">
                <a:solidFill>
                  <a:srgbClr val="0A2973"/>
                </a:solidFill>
                <a:cs typeface="Arial" charset="0"/>
              </a:rPr>
              <a:t>Срок</a:t>
            </a:r>
            <a:r>
              <a:rPr lang="ru-RU" sz="1600" b="1" kern="0" dirty="0">
                <a:solidFill>
                  <a:srgbClr val="0A2973"/>
                </a:solidFill>
                <a:cs typeface="Arial" charset="0"/>
              </a:rPr>
              <a:t> – </a:t>
            </a:r>
            <a:r>
              <a:rPr lang="ru-RU" sz="1600" b="1" kern="0" dirty="0" smtClean="0">
                <a:solidFill>
                  <a:srgbClr val="0A2973"/>
                </a:solidFill>
                <a:cs typeface="Arial" charset="0"/>
              </a:rPr>
              <a:t>до </a:t>
            </a:r>
            <a:r>
              <a:rPr lang="ru-RU" sz="1600" b="1" kern="0" dirty="0">
                <a:solidFill>
                  <a:srgbClr val="0A2973"/>
                </a:solidFill>
                <a:cs typeface="Arial" charset="0"/>
              </a:rPr>
              <a:t>36 мес.</a:t>
            </a:r>
          </a:p>
          <a:p>
            <a:pPr algn="just" fontAlgn="base">
              <a:spcBef>
                <a:spcPct val="0"/>
              </a:spcBef>
            </a:pPr>
            <a:r>
              <a:rPr lang="ru-RU" sz="1600" b="1" kern="0" dirty="0" smtClean="0">
                <a:solidFill>
                  <a:srgbClr val="0A2973"/>
                </a:solidFill>
                <a:cs typeface="Arial" charset="0"/>
              </a:rPr>
              <a:t>Залог</a:t>
            </a:r>
            <a:r>
              <a:rPr lang="ru-RU" sz="1600" b="1" kern="0" dirty="0">
                <a:solidFill>
                  <a:srgbClr val="0A2973"/>
                </a:solidFill>
                <a:cs typeface="Arial" charset="0"/>
              </a:rPr>
              <a:t> – </a:t>
            </a:r>
            <a:r>
              <a:rPr lang="ru-RU" sz="1600" b="1" kern="0" dirty="0" smtClean="0">
                <a:solidFill>
                  <a:srgbClr val="0A2973"/>
                </a:solidFill>
                <a:cs typeface="Arial" charset="0"/>
              </a:rPr>
              <a:t>до 3 млн. (без залога), обязательно </a:t>
            </a:r>
            <a:r>
              <a:rPr lang="ru-RU" sz="16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поручительство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600" b="1" dirty="0" smtClean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8609012" cy="398571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Гарантии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588" y="885925"/>
            <a:ext cx="1142148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ВТБ предоставляет </a:t>
            </a:r>
            <a:r>
              <a:rPr lang="ru-RU" sz="1400" b="1" dirty="0">
                <a:solidFill>
                  <a:srgbClr val="0A2973"/>
                </a:solidFill>
                <a:latin typeface="+mj-lt"/>
                <a:cs typeface="Arial" charset="0"/>
              </a:rPr>
              <a:t>все виды банковских гарантий</a:t>
            </a:r>
            <a:r>
              <a:rPr lang="ru-RU" sz="1400" b="1" dirty="0" smtClean="0">
                <a:solidFill>
                  <a:srgbClr val="0A2973"/>
                </a:solidFill>
                <a:latin typeface="+mj-lt"/>
                <a:cs typeface="Arial" charset="0"/>
              </a:rPr>
              <a:t>, применяемых </a:t>
            </a:r>
            <a:r>
              <a:rPr lang="ru-RU" sz="1400" b="1" dirty="0">
                <a:solidFill>
                  <a:srgbClr val="0A2973"/>
                </a:solidFill>
                <a:latin typeface="+mj-lt"/>
                <a:cs typeface="Arial" charset="0"/>
              </a:rPr>
              <a:t>в российской и международной банковской </a:t>
            </a:r>
            <a:r>
              <a:rPr lang="ru-RU" sz="14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практике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90898"/>
              </p:ext>
            </p:extLst>
          </p:nvPr>
        </p:nvGraphicFramePr>
        <p:xfrm>
          <a:off x="263835" y="1453902"/>
          <a:ext cx="11540238" cy="2547353"/>
        </p:xfrm>
        <a:graphic>
          <a:graphicData uri="http://schemas.openxmlformats.org/drawingml/2006/table">
            <a:tbl>
              <a:tblPr firstRow="1" bandRow="1"/>
              <a:tblGrid>
                <a:gridCol w="2579578"/>
                <a:gridCol w="3081054"/>
                <a:gridCol w="2830316"/>
                <a:gridCol w="3049290"/>
              </a:tblGrid>
              <a:tr h="662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Виды гарантий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Условия предоставления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Гарантии под денежное обеспечение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Гарантии под залог имущества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Гарантии без обеспечения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Плата за предоставлении гарантии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от 1% до 1,5% годовых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от 2 до </a:t>
                      </a:r>
                      <a:r>
                        <a:rPr lang="en-US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4,8</a:t>
                      </a: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% годовых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en-US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2</a:t>
                      </a: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до 5% годовых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Обеспечение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депозит юридического</a:t>
                      </a: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лица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недвижимость, оборудование, автотранспорт, спецтехника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без обеспечения 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(до 30 млн.)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04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Минимальная плата за предоставление гарантии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базовая</a:t>
                      </a:r>
                      <a:r>
                        <a:rPr lang="ru-RU" sz="105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ставка – 10 000 руб.</a:t>
                      </a:r>
                    </a:p>
                    <a:p>
                      <a:pPr algn="ctr"/>
                      <a:r>
                        <a:rPr lang="ru-RU" sz="105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по тендерным гарантиям – 5 000 руб.</a:t>
                      </a:r>
                    </a:p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базовая ставка зависит от вида обеспечения и срока гарантии</a:t>
                      </a:r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базовая</a:t>
                      </a:r>
                      <a:r>
                        <a:rPr lang="ru-RU" sz="105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ставка – 15 000 руб.</a:t>
                      </a:r>
                    </a:p>
                    <a:p>
                      <a:pPr algn="ctr"/>
                      <a:r>
                        <a:rPr lang="ru-RU" sz="105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по тендерным гарантиям – 10 000 руб.</a:t>
                      </a:r>
                    </a:p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Доп. условия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открытие р</a:t>
                      </a:r>
                      <a:r>
                        <a:rPr lang="en-US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с клиента в банке; срок гарантии – до </a:t>
                      </a:r>
                      <a:r>
                        <a:rPr lang="en-US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месяцев.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поручительство собственников бизнеса, открытие р</a:t>
                      </a:r>
                      <a:r>
                        <a:rPr lang="en-US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с клиента в банке; срок гарантии – до 36 месяцев.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0708" y="4217544"/>
            <a:ext cx="113621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rgbClr val="0A2973"/>
                </a:solidFill>
                <a:cs typeface="Arial" charset="0"/>
              </a:rPr>
              <a:t>Дополнительные </a:t>
            </a:r>
            <a:r>
              <a:rPr lang="ru-RU" sz="1400" b="1" dirty="0">
                <a:solidFill>
                  <a:srgbClr val="0A2973"/>
                </a:solidFill>
                <a:cs typeface="Arial" charset="0"/>
              </a:rPr>
              <a:t>преимущества гарантий ВТБ для участников закупок </a:t>
            </a:r>
            <a:r>
              <a:rPr lang="ru-RU" sz="1400" b="1" dirty="0" smtClean="0">
                <a:solidFill>
                  <a:srgbClr val="0A2973"/>
                </a:solidFill>
                <a:cs typeface="Arial" charset="0"/>
              </a:rPr>
              <a:t>в </a:t>
            </a:r>
            <a:r>
              <a:rPr lang="ru-RU" sz="1400" b="1" dirty="0">
                <a:solidFill>
                  <a:srgbClr val="0A2973"/>
                </a:solidFill>
                <a:cs typeface="Arial" charset="0"/>
              </a:rPr>
              <a:t>рамках 44-ФЗ/223-ФЗ: </a:t>
            </a: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</a:pPr>
            <a:r>
              <a:rPr lang="ru-RU" sz="1400" b="1" dirty="0">
                <a:solidFill>
                  <a:srgbClr val="0A2973"/>
                </a:solidFill>
                <a:cs typeface="Arial" charset="0"/>
              </a:rPr>
              <a:t>- отсутствие необходимости предоставлять </a:t>
            </a:r>
            <a:r>
              <a:rPr lang="ru-RU" sz="1400" b="1" dirty="0" smtClean="0">
                <a:solidFill>
                  <a:srgbClr val="0A2973"/>
                </a:solidFill>
                <a:cs typeface="Arial" charset="0"/>
              </a:rPr>
              <a:t>залог (до 30 млн.руб.)</a:t>
            </a:r>
            <a:endParaRPr lang="ru-RU" sz="1400" b="1" dirty="0">
              <a:solidFill>
                <a:srgbClr val="0A2973"/>
              </a:solidFill>
              <a:cs typeface="Arial" charset="0"/>
            </a:endParaRP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</a:pPr>
            <a:r>
              <a:rPr lang="ru-RU" sz="1400" b="1" dirty="0">
                <a:solidFill>
                  <a:srgbClr val="0A2973"/>
                </a:solidFill>
                <a:cs typeface="Arial" charset="0"/>
              </a:rPr>
              <a:t>- без справок из ФНС и обслуживающих </a:t>
            </a:r>
            <a:r>
              <a:rPr lang="ru-RU" sz="1400" b="1" dirty="0" smtClean="0">
                <a:solidFill>
                  <a:srgbClr val="0A2973"/>
                </a:solidFill>
                <a:cs typeface="Arial" charset="0"/>
              </a:rPr>
              <a:t>банков</a:t>
            </a:r>
            <a:endParaRPr lang="ru-RU" sz="1400" b="1" dirty="0">
              <a:solidFill>
                <a:srgbClr val="0A2973"/>
              </a:solidFill>
              <a:cs typeface="Arial" charset="0"/>
            </a:endParaRP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rgbClr val="0A2973"/>
                </a:solidFill>
                <a:cs typeface="Arial" charset="0"/>
              </a:rPr>
              <a:t>- решение </a:t>
            </a:r>
            <a:r>
              <a:rPr lang="ru-RU" sz="1400" b="1" dirty="0">
                <a:solidFill>
                  <a:srgbClr val="0A2973"/>
                </a:solidFill>
                <a:cs typeface="Arial" charset="0"/>
              </a:rPr>
              <a:t>принимается на основании минимального комплекта </a:t>
            </a:r>
            <a:r>
              <a:rPr lang="ru-RU" sz="1400" b="1" dirty="0" smtClean="0">
                <a:solidFill>
                  <a:srgbClr val="0A2973"/>
                </a:solidFill>
                <a:cs typeface="Arial" charset="0"/>
              </a:rPr>
              <a:t>документов </a:t>
            </a: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rgbClr val="0A2973"/>
                </a:solidFill>
                <a:cs typeface="Arial" charset="0"/>
              </a:rPr>
              <a:t>(учредительные </a:t>
            </a:r>
            <a:r>
              <a:rPr lang="ru-RU" sz="1400" b="1" dirty="0">
                <a:solidFill>
                  <a:srgbClr val="0A2973"/>
                </a:solidFill>
                <a:cs typeface="Arial" charset="0"/>
              </a:rPr>
              <a:t>документы и официальная </a:t>
            </a:r>
            <a:r>
              <a:rPr lang="ru-RU" sz="1400" b="1" dirty="0" smtClean="0">
                <a:solidFill>
                  <a:srgbClr val="0A2973"/>
                </a:solidFill>
                <a:cs typeface="Arial" charset="0"/>
              </a:rPr>
              <a:t>отчетность)</a:t>
            </a:r>
            <a:endParaRPr lang="ru-RU" sz="1400" b="1" dirty="0">
              <a:solidFill>
                <a:srgbClr val="0A2973"/>
              </a:solidFill>
              <a:cs typeface="Arial" charset="0"/>
            </a:endParaRP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</a:pPr>
            <a:r>
              <a:rPr lang="ru-RU" sz="1400" b="1" dirty="0">
                <a:solidFill>
                  <a:srgbClr val="0A2973"/>
                </a:solidFill>
                <a:cs typeface="Arial" charset="0"/>
              </a:rPr>
              <a:t>- срок рассмотрения заявки для экспресс-гарантий 1-2 дня</a:t>
            </a:r>
          </a:p>
        </p:txBody>
      </p:sp>
    </p:spTree>
    <p:extLst>
      <p:ext uri="{BB962C8B-B14F-4D97-AF65-F5344CB8AC3E}">
        <p14:creationId xmlns:p14="http://schemas.microsoft.com/office/powerpoint/2010/main" val="10945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8609012" cy="398571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Специальные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условия по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РКО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505" y="1269441"/>
            <a:ext cx="1155469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A2973"/>
                </a:solidFill>
                <a:latin typeface="+mj-lt"/>
                <a:cs typeface="Arial" charset="0"/>
              </a:rPr>
              <a:t>Банк ВТБ </a:t>
            </a:r>
            <a:r>
              <a:rPr lang="ru-RU" sz="14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предлагает использовать удобные и </a:t>
            </a:r>
            <a:r>
              <a:rPr lang="ru-RU" sz="1400" b="1" dirty="0">
                <a:solidFill>
                  <a:srgbClr val="0A2973"/>
                </a:solidFill>
                <a:latin typeface="+mj-lt"/>
                <a:cs typeface="Arial" charset="0"/>
              </a:rPr>
              <a:t>современные решения, которые </a:t>
            </a:r>
            <a:r>
              <a:rPr lang="ru-RU" sz="14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помогают бизнесу </a:t>
            </a:r>
            <a:r>
              <a:rPr lang="ru-RU" sz="1400" b="1" dirty="0">
                <a:solidFill>
                  <a:srgbClr val="0A2973"/>
                </a:solidFill>
                <a:latin typeface="+mj-lt"/>
                <a:cs typeface="Arial" charset="0"/>
              </a:rPr>
              <a:t>экономить деньги, время и </a:t>
            </a:r>
            <a:r>
              <a:rPr lang="ru-RU" sz="1400" b="1" dirty="0" smtClean="0">
                <a:solidFill>
                  <a:srgbClr val="0A2973"/>
                </a:solidFill>
                <a:latin typeface="+mj-lt"/>
                <a:cs typeface="Arial" charset="0"/>
              </a:rPr>
              <a:t>создают дополнительные </a:t>
            </a:r>
            <a:r>
              <a:rPr lang="ru-RU" sz="1400" b="1" dirty="0">
                <a:solidFill>
                  <a:srgbClr val="0A2973"/>
                </a:solidFill>
                <a:latin typeface="+mj-lt"/>
                <a:cs typeface="Arial" charset="0"/>
              </a:rPr>
              <a:t>финансовые возможности</a:t>
            </a:r>
            <a:r>
              <a:rPr lang="ru-RU" sz="1400" b="1" dirty="0" smtClean="0">
                <a:solidFill>
                  <a:srgbClr val="0A2973"/>
                </a:solidFill>
                <a:latin typeface="+mj-lt"/>
                <a:cs typeface="Arial" charset="0"/>
              </a:rPr>
              <a:t>! </a:t>
            </a:r>
          </a:p>
          <a:p>
            <a:pPr algn="ctr"/>
            <a:r>
              <a:rPr lang="ru-RU" sz="14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Выгодные условия в </a:t>
            </a:r>
            <a:r>
              <a:rPr lang="ru-RU" sz="1400" b="1" dirty="0">
                <a:solidFill>
                  <a:srgbClr val="0A2973"/>
                </a:solidFill>
                <a:latin typeface="+mj-lt"/>
                <a:cs typeface="Arial" charset="0"/>
              </a:rPr>
              <a:t>рамках </a:t>
            </a:r>
            <a:endParaRPr lang="ru-RU" sz="1400" b="1" dirty="0" smtClean="0">
              <a:solidFill>
                <a:srgbClr val="0A2973"/>
              </a:solidFill>
              <a:latin typeface="+mj-lt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ru-RU" b="1" u="sng" dirty="0" smtClean="0">
                <a:solidFill>
                  <a:srgbClr val="0A2973"/>
                </a:solidFill>
                <a:latin typeface="+mj-lt"/>
                <a:cs typeface="Arial" charset="0"/>
              </a:rPr>
              <a:t>Акции </a:t>
            </a:r>
            <a:r>
              <a:rPr lang="ru-RU" b="1" u="sng" dirty="0">
                <a:solidFill>
                  <a:srgbClr val="0A2973"/>
                </a:solidFill>
                <a:latin typeface="+mj-lt"/>
                <a:cs typeface="Arial" charset="0"/>
              </a:rPr>
              <a:t>«Начнем с лучшего</a:t>
            </a:r>
            <a:r>
              <a:rPr lang="ru-RU" b="1" u="sng" dirty="0" smtClean="0">
                <a:solidFill>
                  <a:srgbClr val="0A2973"/>
                </a:solidFill>
                <a:latin typeface="+mj-lt"/>
                <a:cs typeface="Arial" charset="0"/>
              </a:rPr>
              <a:t>!»</a:t>
            </a:r>
            <a:endParaRPr lang="ru-RU" b="1" u="sng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Открытие </a:t>
            </a:r>
            <a:r>
              <a:rPr lang="ru-RU" sz="1600" b="1" dirty="0">
                <a:solidFill>
                  <a:srgbClr val="0A2973"/>
                </a:solidFill>
                <a:latin typeface="+mj-lt"/>
                <a:cs typeface="Arial" charset="0"/>
              </a:rPr>
              <a:t>счета - </a:t>
            </a:r>
            <a:r>
              <a:rPr lang="ru-RU" sz="1600" b="1" dirty="0">
                <a:solidFill>
                  <a:srgbClr val="FF0000"/>
                </a:solidFill>
                <a:latin typeface="+mj-lt"/>
                <a:cs typeface="Arial" charset="0"/>
              </a:rPr>
              <a:t>0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руб.</a:t>
            </a:r>
            <a:endParaRPr lang="ru-RU" sz="16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Обслуживание 3 </a:t>
            </a:r>
            <a:r>
              <a:rPr lang="ru-RU" sz="1600" b="1" dirty="0">
                <a:solidFill>
                  <a:srgbClr val="0A2973"/>
                </a:solidFill>
                <a:latin typeface="+mj-lt"/>
                <a:cs typeface="Arial" charset="0"/>
              </a:rPr>
              <a:t>месяца  – </a:t>
            </a:r>
            <a:r>
              <a:rPr lang="ru-RU" sz="1600" b="1" dirty="0">
                <a:solidFill>
                  <a:srgbClr val="FF0000"/>
                </a:solidFill>
                <a:latin typeface="+mj-lt"/>
                <a:cs typeface="Arial" charset="0"/>
              </a:rPr>
              <a:t>0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руб.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A2973"/>
                </a:solidFill>
                <a:latin typeface="+mj-lt"/>
                <a:cs typeface="Arial" charset="0"/>
              </a:rPr>
              <a:t>Обслуживание счета по пакетам услуг, включающих до 100 платежей</a:t>
            </a:r>
            <a:r>
              <a:rPr lang="ru-RU" sz="1600" b="1" dirty="0">
                <a:solidFill>
                  <a:srgbClr val="FF0000"/>
                </a:solidFill>
                <a:latin typeface="+mj-lt"/>
                <a:cs typeface="Arial" charset="0"/>
              </a:rPr>
              <a:t> – 0 руб.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A2973"/>
                </a:solidFill>
                <a:latin typeface="+mj-lt"/>
                <a:cs typeface="Arial" charset="0"/>
              </a:rPr>
              <a:t>Интернет-банк и мобильный </a:t>
            </a:r>
            <a:r>
              <a:rPr lang="ru-RU" sz="1600" b="1" dirty="0" smtClean="0">
                <a:solidFill>
                  <a:srgbClr val="0A2973"/>
                </a:solidFill>
                <a:latin typeface="+mj-lt"/>
                <a:cs typeface="Arial" charset="0"/>
              </a:rPr>
              <a:t>банк (подключение и 3 месяца) </a:t>
            </a:r>
            <a:r>
              <a:rPr lang="ru-RU" sz="1600" b="1" dirty="0">
                <a:solidFill>
                  <a:srgbClr val="FF0000"/>
                </a:solidFill>
                <a:latin typeface="+mj-lt"/>
                <a:cs typeface="Arial" charset="0"/>
              </a:rPr>
              <a:t>– 0 руб.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A2973"/>
                </a:solidFill>
                <a:latin typeface="+mj-lt"/>
                <a:cs typeface="Arial" charset="0"/>
              </a:rPr>
              <a:t>СМС-информирование по счету </a:t>
            </a:r>
            <a:r>
              <a:rPr lang="ru-RU" sz="1600" b="1" dirty="0">
                <a:solidFill>
                  <a:srgbClr val="FF0000"/>
                </a:solidFill>
                <a:latin typeface="+mj-lt"/>
                <a:cs typeface="Arial" charset="0"/>
              </a:rPr>
              <a:t>– бесплатно </a:t>
            </a:r>
            <a:r>
              <a:rPr lang="ru-RU" sz="1600" b="1" dirty="0">
                <a:solidFill>
                  <a:srgbClr val="0A2973"/>
                </a:solidFill>
                <a:latin typeface="+mj-lt"/>
                <a:cs typeface="Arial" charset="0"/>
              </a:rPr>
              <a:t>в течение всего периода обслуживания счета</a:t>
            </a:r>
            <a:r>
              <a:rPr lang="ru-RU" sz="1600" b="1" dirty="0" smtClean="0">
                <a:solidFill>
                  <a:srgbClr val="0A2973"/>
                </a:solidFill>
                <a:latin typeface="+mj-lt"/>
                <a:cs typeface="Arial" charset="0"/>
              </a:rPr>
              <a:t>!</a:t>
            </a:r>
            <a:endParaRPr lang="ru-RU" sz="1600" b="1" dirty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06481"/>
              </p:ext>
            </p:extLst>
          </p:nvPr>
        </p:nvGraphicFramePr>
        <p:xfrm>
          <a:off x="581891" y="4580700"/>
          <a:ext cx="11210305" cy="2049598"/>
        </p:xfrm>
        <a:graphic>
          <a:graphicData uri="http://schemas.openxmlformats.org/drawingml/2006/table">
            <a:tbl>
              <a:tblPr firstRow="1" bandRow="1"/>
              <a:tblGrid>
                <a:gridCol w="3405727"/>
                <a:gridCol w="4067810"/>
                <a:gridCol w="3736768"/>
              </a:tblGrid>
              <a:tr h="5256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Операция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Тарифы ПАО ВТБ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Средние тарифы других банков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Максимальное количество платежей, в тарифах, участвующих в промо-акциях по открытию счета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100 платежных поручений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3-5 платежных поручений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Проведение внутренних платежей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6 руб.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12-30 руб.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044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Снятие наличных до 600 тыс. руб.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1%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1,5-2%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7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8609012" cy="398571"/>
          </a:xfrm>
        </p:spPr>
        <p:txBody>
          <a:bodyPr/>
          <a:lstStyle/>
          <a:p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Зарплатный проект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35022" y="2237568"/>
            <a:ext cx="3185072" cy="1336904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000" b="1" kern="0" dirty="0">
                <a:solidFill>
                  <a:srgbClr val="1F497D"/>
                </a:solidFill>
                <a:latin typeface="+mj-lt"/>
              </a:rPr>
              <a:t>Зарплатный проект для клиентов малого бизнеса</a:t>
            </a:r>
            <a:endParaRPr lang="ru-RU" sz="2000" b="1" kern="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3222" y="1481463"/>
            <a:ext cx="8514606" cy="284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Больше преимуществ с зарплатным проектом от ВТБ: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buFont typeface="Symbol"/>
              <a:buChar char=""/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от 0% за перечисление заработной платы;</a:t>
            </a: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buFont typeface="Symbol"/>
              <a:buChar char=""/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до 10% на остаток по накопительному счету, до 10% </a:t>
            </a:r>
            <a:r>
              <a:rPr lang="en-US" dirty="0">
                <a:solidFill>
                  <a:srgbClr val="0A2973"/>
                </a:solidFill>
                <a:latin typeface="+mj-lt"/>
                <a:cs typeface="Arial" charset="0"/>
              </a:rPr>
              <a:t>cash back</a:t>
            </a:r>
            <a:r>
              <a:rPr lang="ru-RU" dirty="0" smtClean="0">
                <a:solidFill>
                  <a:srgbClr val="0A2973"/>
                </a:solidFill>
                <a:latin typeface="+mj-lt"/>
                <a:cs typeface="Arial" charset="0"/>
              </a:rPr>
              <a:t>;</a:t>
            </a: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buFont typeface="Symbol"/>
              <a:buChar char=""/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б</a:t>
            </a:r>
            <a:r>
              <a:rPr lang="ru-RU" dirty="0" smtClean="0">
                <a:solidFill>
                  <a:srgbClr val="0A2973"/>
                </a:solidFill>
                <a:latin typeface="+mj-lt"/>
                <a:cs typeface="Arial" charset="0"/>
              </a:rPr>
              <a:t>есплатное снятие наличных в банкоматах любого банка по всему миру</a:t>
            </a: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buFont typeface="Symbol"/>
              <a:buChar char=""/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зарплатный проект «Мультикарта» для ваших сотрудников;</a:t>
            </a: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buFont typeface="Symbol"/>
              <a:buChar char=""/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зарплатный проект «Привилегия» для руководителей;</a:t>
            </a: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buFont typeface="Symbol"/>
              <a:buChar char=""/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ипотека, кредиты наличными, рефинансирование кредитов сторонних банков для зарплатных клиентов;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50" y="4927719"/>
            <a:ext cx="75247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9689" y="2262785"/>
            <a:ext cx="7606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СПАСИБО!!!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852</Words>
  <Application>Microsoft Office PowerPoint</Application>
  <PresentationFormat>Произвольный</PresentationFormat>
  <Paragraphs>124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Комплексное обслуживание клиентов малого бизнеса</vt:lpstr>
      <vt:lpstr>кредитование</vt:lpstr>
      <vt:lpstr>кредитование</vt:lpstr>
      <vt:lpstr>кредитование</vt:lpstr>
      <vt:lpstr>Экспресс финансирование</vt:lpstr>
      <vt:lpstr>Гарантии</vt:lpstr>
      <vt:lpstr>Специальные условия по РКО</vt:lpstr>
      <vt:lpstr>Зарплатный проект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Березина Светлана Михайловна</cp:lastModifiedBy>
  <cp:revision>336</cp:revision>
  <cp:lastPrinted>2018-02-19T15:29:08Z</cp:lastPrinted>
  <dcterms:created xsi:type="dcterms:W3CDTF">2017-11-14T14:42:55Z</dcterms:created>
  <dcterms:modified xsi:type="dcterms:W3CDTF">2019-04-22T11:02:41Z</dcterms:modified>
</cp:coreProperties>
</file>