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7CA8-774D-43A9-A683-454588D3FDA2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FFC4-0D4B-4900-BCF0-B14024F43E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147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7CA8-774D-43A9-A683-454588D3FDA2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FFC4-0D4B-4900-BCF0-B14024F43E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88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7CA8-774D-43A9-A683-454588D3FDA2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FFC4-0D4B-4900-BCF0-B14024F43E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40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7CA8-774D-43A9-A683-454588D3FDA2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FFC4-0D4B-4900-BCF0-B14024F43E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666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7CA8-774D-43A9-A683-454588D3FDA2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FFC4-0D4B-4900-BCF0-B14024F43E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48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7CA8-774D-43A9-A683-454588D3FDA2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FFC4-0D4B-4900-BCF0-B14024F43E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807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7CA8-774D-43A9-A683-454588D3FDA2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FFC4-0D4B-4900-BCF0-B14024F43E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98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7CA8-774D-43A9-A683-454588D3FDA2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FFC4-0D4B-4900-BCF0-B14024F43E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34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7CA8-774D-43A9-A683-454588D3FDA2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FFC4-0D4B-4900-BCF0-B14024F43E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647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7CA8-774D-43A9-A683-454588D3FDA2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FFC4-0D4B-4900-BCF0-B14024F43E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180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7CA8-774D-43A9-A683-454588D3FDA2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FFC4-0D4B-4900-BCF0-B14024F43E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690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47CA8-774D-43A9-A683-454588D3FDA2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5FFC4-0D4B-4900-BCF0-B14024F43E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520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«Новые горизонты» малого и среднего бизнеса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5949280"/>
            <a:ext cx="6264696" cy="50405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ПАО Сбербанк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1375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27584" y="260649"/>
            <a:ext cx="7772400" cy="735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27584" y="1886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00B050"/>
                </a:solidFill>
              </a:rPr>
              <a:t>«СМАРТ» – для клиентов с годовой выручкой до 400 млн. руб.</a:t>
            </a:r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66988" y="1516295"/>
            <a:ext cx="608108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2018 год </a:t>
            </a:r>
            <a:r>
              <a:rPr lang="ru-RU" dirty="0" smtClean="0"/>
              <a:t>– старт продаж нового продукта «СМАРТ-кредит»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1989259"/>
            <a:ext cx="82667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Клиенты ПАО Сбербанк имеют </a:t>
            </a:r>
            <a:r>
              <a:rPr lang="ru-RU" dirty="0" err="1" smtClean="0"/>
              <a:t>предодобренные</a:t>
            </a:r>
            <a:r>
              <a:rPr lang="ru-RU" dirty="0" smtClean="0"/>
              <a:t> решения по кредитным лимитам</a:t>
            </a:r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Максимальная сумма – 5 млн. руб., без залога, без цели</a:t>
            </a:r>
          </a:p>
          <a:p>
            <a:pPr algn="ctr"/>
            <a:endParaRPr lang="ru-RU" dirty="0" smtClean="0"/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Срок принятия решения – менее 2-х часов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6130" y="3933056"/>
            <a:ext cx="7394204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2019 год </a:t>
            </a:r>
            <a:r>
              <a:rPr lang="ru-RU" dirty="0" smtClean="0"/>
              <a:t>– </a:t>
            </a:r>
            <a:r>
              <a:rPr lang="ru-RU" sz="4400" b="1" dirty="0" smtClean="0"/>
              <a:t>18 932 клиента </a:t>
            </a:r>
            <a:r>
              <a:rPr lang="ru-RU" dirty="0" smtClean="0"/>
              <a:t>Среднерусского Банка </a:t>
            </a:r>
          </a:p>
          <a:p>
            <a:pPr algn="ctr"/>
            <a:r>
              <a:rPr lang="ru-RU" dirty="0" smtClean="0"/>
              <a:t>имеют предложения по СМАРТ-кредитам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297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27584" y="1886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00B050"/>
                </a:solidFill>
              </a:rPr>
              <a:t>«Кредит за 7 минут» – для клиентов с годовой выручкой более 400 </a:t>
            </a:r>
            <a:r>
              <a:rPr lang="ru-RU" sz="3200" b="1" dirty="0" err="1" smtClean="0">
                <a:solidFill>
                  <a:srgbClr val="00B050"/>
                </a:solidFill>
              </a:rPr>
              <a:t>млн.руб</a:t>
            </a:r>
            <a:r>
              <a:rPr lang="ru-RU" sz="3200" b="1" dirty="0" smtClean="0">
                <a:solidFill>
                  <a:srgbClr val="00B050"/>
                </a:solidFill>
              </a:rPr>
              <a:t>.</a:t>
            </a:r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1720" y="1519983"/>
            <a:ext cx="57595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Апрель 2018 год </a:t>
            </a:r>
            <a:r>
              <a:rPr lang="ru-RU" dirty="0" smtClean="0"/>
              <a:t>– старт продаж нового продукта «К7»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95193" y="2276872"/>
            <a:ext cx="84371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Срок принятия решения – </a:t>
            </a:r>
            <a:r>
              <a:rPr lang="ru-RU" b="1" dirty="0" smtClean="0"/>
              <a:t>7 минут</a:t>
            </a:r>
          </a:p>
          <a:p>
            <a:pPr algn="ctr"/>
            <a:r>
              <a:rPr lang="ru-RU" dirty="0" smtClean="0"/>
              <a:t>Когда деньги нужны «вчера»</a:t>
            </a:r>
          </a:p>
          <a:p>
            <a:pPr algn="ctr"/>
            <a:r>
              <a:rPr lang="ru-RU" b="1" dirty="0" smtClean="0"/>
              <a:t>Снижение расходов клиента </a:t>
            </a:r>
            <a:r>
              <a:rPr lang="ru-RU" dirty="0" smtClean="0"/>
              <a:t>– отсутствует необходимость сбора пакета документов</a:t>
            </a:r>
          </a:p>
          <a:p>
            <a:pPr algn="ctr"/>
            <a:r>
              <a:rPr lang="ru-RU" b="1" dirty="0" smtClean="0"/>
              <a:t>Подача заявки он-</a:t>
            </a:r>
            <a:r>
              <a:rPr lang="ru-RU" b="1" dirty="0" err="1" smtClean="0"/>
              <a:t>лайн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43279" y="4005064"/>
            <a:ext cx="628845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B050"/>
                </a:solidFill>
              </a:rPr>
              <a:t>Первая волна – 493 клиента, общий лимит 24,6 млрд</a:t>
            </a:r>
            <a:endParaRPr lang="ru-RU" dirty="0" smtClean="0">
              <a:solidFill>
                <a:srgbClr val="00B050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342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27584" y="1886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00B050"/>
                </a:solidFill>
              </a:rPr>
              <a:t>Бизнес-гарантия «</a:t>
            </a:r>
            <a:r>
              <a:rPr lang="en-US" sz="3200" b="1" dirty="0" smtClean="0">
                <a:solidFill>
                  <a:srgbClr val="00B050"/>
                </a:solidFill>
              </a:rPr>
              <a:t>QD</a:t>
            </a:r>
            <a:r>
              <a:rPr lang="ru-RU" sz="3200" b="1" dirty="0" smtClean="0">
                <a:solidFill>
                  <a:srgbClr val="00B050"/>
                </a:solidFill>
              </a:rPr>
              <a:t>» – быстрое решение</a:t>
            </a:r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5516" y="1268760"/>
            <a:ext cx="5136534" cy="19697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+mj-lt"/>
              </a:rPr>
              <a:t>Для клиентов с выручкой до 400 </a:t>
            </a:r>
            <a:r>
              <a:rPr lang="ru-RU" dirty="0" err="1" smtClean="0">
                <a:latin typeface="+mj-lt"/>
              </a:rPr>
              <a:t>млн.руб</a:t>
            </a:r>
            <a:r>
              <a:rPr lang="ru-RU" dirty="0" smtClean="0">
                <a:latin typeface="+mj-lt"/>
              </a:rPr>
              <a:t>.</a:t>
            </a:r>
          </a:p>
          <a:p>
            <a:pPr algn="ctr"/>
            <a:r>
              <a:rPr lang="ru-RU" dirty="0" smtClean="0">
                <a:latin typeface="+mj-lt"/>
              </a:rPr>
              <a:t>Срок принятия решения – </a:t>
            </a:r>
            <a:r>
              <a:rPr lang="ru-RU" b="1" dirty="0" smtClean="0">
                <a:latin typeface="+mj-lt"/>
              </a:rPr>
              <a:t>1 день</a:t>
            </a:r>
          </a:p>
          <a:p>
            <a:pPr algn="ctr"/>
            <a:endParaRPr lang="ru-RU" b="1" dirty="0" smtClean="0">
              <a:latin typeface="+mj-lt"/>
            </a:endParaRPr>
          </a:p>
          <a:p>
            <a:pPr algn="ctr"/>
            <a:r>
              <a:rPr lang="ru-RU" dirty="0" smtClean="0">
                <a:latin typeface="+mj-lt"/>
              </a:rPr>
              <a:t>До 15 </a:t>
            </a:r>
            <a:r>
              <a:rPr lang="ru-RU" dirty="0" err="1" smtClean="0">
                <a:latin typeface="+mj-lt"/>
              </a:rPr>
              <a:t>млн.руб</a:t>
            </a:r>
            <a:r>
              <a:rPr lang="ru-RU" dirty="0" smtClean="0">
                <a:latin typeface="+mj-lt"/>
              </a:rPr>
              <a:t>. без обеспечения и поручительства</a:t>
            </a:r>
          </a:p>
          <a:p>
            <a:pPr algn="ctr"/>
            <a:endParaRPr lang="ru-RU" dirty="0" smtClean="0">
              <a:latin typeface="+mj-lt"/>
            </a:endParaRPr>
          </a:p>
          <a:p>
            <a:pPr algn="ctr"/>
            <a:r>
              <a:rPr lang="ru-RU" b="1" kern="0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+mj-lt"/>
              </a:rPr>
              <a:t> </a:t>
            </a:r>
            <a:r>
              <a:rPr lang="ru-RU" sz="1400" kern="0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+mj-lt"/>
              </a:rPr>
              <a:t>(№223-ФЗ, №44-ФЗ, № 185-ФЗ/64/ и № 271-ФЗ/65/, </a:t>
            </a:r>
          </a:p>
          <a:p>
            <a:pPr algn="ctr"/>
            <a:r>
              <a:rPr lang="ru-RU" sz="1400" kern="0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+mj-lt"/>
              </a:rPr>
              <a:t>Постановлением Правительства РФ №615-ПП</a:t>
            </a:r>
            <a:r>
              <a:rPr lang="ru-RU" sz="1400" kern="0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Arial"/>
              </a:rPr>
              <a:t>)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530060" y="3573016"/>
            <a:ext cx="6367448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+mj-lt"/>
              </a:rPr>
              <a:t>Для клиентов с выручкой свыше 400 </a:t>
            </a:r>
            <a:r>
              <a:rPr lang="ru-RU" dirty="0" err="1" smtClean="0">
                <a:latin typeface="+mj-lt"/>
              </a:rPr>
              <a:t>млн.руб</a:t>
            </a:r>
            <a:r>
              <a:rPr lang="ru-RU" dirty="0" smtClean="0">
                <a:latin typeface="+mj-lt"/>
              </a:rPr>
              <a:t>.</a:t>
            </a:r>
          </a:p>
          <a:p>
            <a:pPr algn="ctr"/>
            <a:r>
              <a:rPr lang="ru-RU" dirty="0" smtClean="0">
                <a:latin typeface="+mj-lt"/>
              </a:rPr>
              <a:t>Срок принятия решения – </a:t>
            </a:r>
            <a:r>
              <a:rPr lang="ru-RU" b="1" dirty="0" smtClean="0">
                <a:latin typeface="+mj-lt"/>
              </a:rPr>
              <a:t>1 день</a:t>
            </a:r>
          </a:p>
          <a:p>
            <a:pPr algn="ctr"/>
            <a:endParaRPr lang="ru-RU" b="1" dirty="0" smtClean="0">
              <a:latin typeface="+mj-lt"/>
            </a:endParaRPr>
          </a:p>
          <a:p>
            <a:pPr algn="ctr"/>
            <a:r>
              <a:rPr lang="ru-RU" dirty="0" smtClean="0">
                <a:latin typeface="+mj-lt"/>
              </a:rPr>
              <a:t>До 30 </a:t>
            </a:r>
            <a:r>
              <a:rPr lang="ru-RU" dirty="0" err="1" smtClean="0">
                <a:latin typeface="+mj-lt"/>
              </a:rPr>
              <a:t>млн.руб</a:t>
            </a:r>
            <a:r>
              <a:rPr lang="ru-RU" dirty="0" smtClean="0">
                <a:latin typeface="+mj-lt"/>
              </a:rPr>
              <a:t>. без обеспечения и поручительства</a:t>
            </a:r>
          </a:p>
          <a:p>
            <a:pPr algn="ctr" eaLnBrk="0" hangingPunct="0"/>
            <a:r>
              <a:rPr lang="ru-RU" sz="1400" b="1" kern="0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+mj-lt"/>
              </a:rPr>
              <a:t> (</a:t>
            </a:r>
            <a:r>
              <a:rPr lang="ru-RU" sz="1400" kern="0" dirty="0" smtClean="0">
                <a:latin typeface="Arial" panose="020B0604020202020204" pitchFamily="34" charset="0"/>
                <a:ea typeface="ヒラギノ角ゴ Pro W3" pitchFamily="-128" charset="-128"/>
                <a:cs typeface="Arial" panose="020B0604020202020204" pitchFamily="34" charset="0"/>
              </a:rPr>
              <a:t>обеспечение выполнения контрактов/тендеров </a:t>
            </a:r>
            <a:r>
              <a:rPr lang="en-US" sz="1400" kern="0" dirty="0" smtClean="0">
                <a:latin typeface="Arial" panose="020B0604020202020204" pitchFamily="34" charset="0"/>
                <a:ea typeface="ヒラギノ角ゴ Pro W3" pitchFamily="-128" charset="-128"/>
                <a:cs typeface="Arial" panose="020B0604020202020204" pitchFamily="34" charset="0"/>
              </a:rPr>
              <a:t> </a:t>
            </a:r>
            <a:r>
              <a:rPr lang="ru-RU" sz="1400" kern="0" dirty="0" smtClean="0">
                <a:latin typeface="Arial" panose="020B0604020202020204" pitchFamily="34" charset="0"/>
                <a:ea typeface="ヒラギノ角ゴ Pro W3" pitchFamily="-128" charset="-128"/>
                <a:cs typeface="Arial" panose="020B0604020202020204" pitchFamily="34" charset="0"/>
              </a:rPr>
              <a:t>в рамках  44</a:t>
            </a:r>
            <a:r>
              <a:rPr lang="en-US" sz="1400" kern="0" dirty="0" smtClean="0">
                <a:latin typeface="Arial" panose="020B0604020202020204" pitchFamily="34" charset="0"/>
                <a:ea typeface="ヒラギノ角ゴ Pro W3" pitchFamily="-128" charset="-128"/>
                <a:cs typeface="Arial" panose="020B0604020202020204" pitchFamily="34" charset="0"/>
              </a:rPr>
              <a:t>-</a:t>
            </a:r>
            <a:r>
              <a:rPr lang="ru-RU" sz="1400" kern="0" dirty="0" smtClean="0">
                <a:latin typeface="Arial" panose="020B0604020202020204" pitchFamily="34" charset="0"/>
                <a:ea typeface="ヒラギノ角ゴ Pro W3" pitchFamily="-128" charset="-128"/>
                <a:cs typeface="Arial" panose="020B0604020202020204" pitchFamily="34" charset="0"/>
              </a:rPr>
              <a:t>ФЗ, 223-ФЗ)</a:t>
            </a:r>
            <a:endParaRPr lang="ru-RU" sz="1400" kern="0" dirty="0">
              <a:latin typeface="Arial" panose="020B0604020202020204" pitchFamily="34" charset="0"/>
              <a:ea typeface="ヒラギノ角ゴ Pro W3" pitchFamily="-128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647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27584" y="1886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00B050"/>
                </a:solidFill>
              </a:rPr>
              <a:t>Дистанционное банковское обслуживание </a:t>
            </a:r>
          </a:p>
          <a:p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3080" y="1404158"/>
            <a:ext cx="83893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«Сбербанк бизнес онлайн» </a:t>
            </a:r>
            <a:r>
              <a:rPr lang="ru-RU" dirty="0" smtClean="0"/>
              <a:t>- лучшее банковское </a:t>
            </a:r>
            <a:r>
              <a:rPr lang="ru-RU" dirty="0"/>
              <a:t>приложение для дистанционного </a:t>
            </a:r>
            <a:endParaRPr lang="ru-RU" dirty="0" smtClean="0"/>
          </a:p>
          <a:p>
            <a:pPr algn="ctr"/>
            <a:r>
              <a:rPr lang="ru-RU" dirty="0" smtClean="0"/>
              <a:t>управления </a:t>
            </a:r>
            <a:r>
              <a:rPr lang="ru-RU" dirty="0"/>
              <a:t>финансами в обновленном варианте дизайна для ОС Windows10.</a:t>
            </a: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72006" y="2321004"/>
            <a:ext cx="85414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solidFill>
                  <a:srgbClr val="353535"/>
                </a:solidFill>
                <a:effectLst/>
                <a:latin typeface="Arial"/>
                <a:ea typeface="Calibri"/>
              </a:rPr>
              <a:t>Red</a:t>
            </a:r>
            <a:r>
              <a:rPr lang="ru-RU" dirty="0" smtClean="0">
                <a:solidFill>
                  <a:srgbClr val="353535"/>
                </a:solidFill>
                <a:effectLst/>
                <a:latin typeface="Arial"/>
                <a:ea typeface="Calibri"/>
              </a:rPr>
              <a:t> </a:t>
            </a:r>
            <a:r>
              <a:rPr lang="ru-RU" dirty="0" err="1" smtClean="0">
                <a:solidFill>
                  <a:srgbClr val="353535"/>
                </a:solidFill>
                <a:effectLst/>
                <a:latin typeface="Arial"/>
                <a:ea typeface="Calibri"/>
              </a:rPr>
              <a:t>Dot</a:t>
            </a:r>
            <a:r>
              <a:rPr lang="ru-RU" dirty="0" smtClean="0">
                <a:solidFill>
                  <a:srgbClr val="353535"/>
                </a:solidFill>
                <a:effectLst/>
                <a:latin typeface="Arial"/>
                <a:ea typeface="Calibri"/>
              </a:rPr>
              <a:t> </a:t>
            </a:r>
            <a:r>
              <a:rPr lang="ru-RU" dirty="0" err="1" smtClean="0">
                <a:solidFill>
                  <a:srgbClr val="353535"/>
                </a:solidFill>
                <a:effectLst/>
                <a:latin typeface="Arial"/>
                <a:ea typeface="Calibri"/>
              </a:rPr>
              <a:t>Award</a:t>
            </a:r>
            <a:r>
              <a:rPr lang="ru-RU" dirty="0" smtClean="0">
                <a:solidFill>
                  <a:srgbClr val="353535"/>
                </a:solidFill>
                <a:effectLst/>
                <a:latin typeface="Arial"/>
                <a:ea typeface="Calibri"/>
              </a:rPr>
              <a:t> </a:t>
            </a:r>
            <a:r>
              <a:rPr lang="ru-RU" dirty="0" err="1" smtClean="0">
                <a:solidFill>
                  <a:srgbClr val="353535"/>
                </a:solidFill>
                <a:effectLst/>
                <a:latin typeface="Arial"/>
                <a:ea typeface="Calibri"/>
              </a:rPr>
              <a:t>Communication</a:t>
            </a:r>
            <a:r>
              <a:rPr lang="ru-RU" dirty="0" smtClean="0">
                <a:solidFill>
                  <a:srgbClr val="353535"/>
                </a:solidFill>
                <a:effectLst/>
                <a:latin typeface="Arial"/>
                <a:ea typeface="Calibri"/>
              </a:rPr>
              <a:t> </a:t>
            </a:r>
            <a:r>
              <a:rPr lang="ru-RU" dirty="0" err="1" smtClean="0">
                <a:solidFill>
                  <a:srgbClr val="353535"/>
                </a:solidFill>
                <a:effectLst/>
                <a:latin typeface="Arial"/>
                <a:ea typeface="Calibri"/>
              </a:rPr>
              <a:t>Design</a:t>
            </a:r>
            <a:r>
              <a:rPr lang="ru-RU" dirty="0" smtClean="0">
                <a:solidFill>
                  <a:srgbClr val="353535"/>
                </a:solidFill>
                <a:effectLst/>
                <a:latin typeface="Arial"/>
                <a:ea typeface="Calibri"/>
              </a:rPr>
              <a:t>’ 2018 — премия, полученная Сбербанком в 2018 году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3080" y="3284984"/>
            <a:ext cx="82533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75"/>
              </a:spcAft>
            </a:pPr>
            <a:r>
              <a:rPr lang="ru-RU" dirty="0" smtClean="0">
                <a:solidFill>
                  <a:srgbClr val="353535"/>
                </a:solidFill>
                <a:effectLst/>
                <a:latin typeface="Arial"/>
                <a:ea typeface="Calibri"/>
              </a:rPr>
              <a:t>Решение о присуждении премии принималось международным жюри из 24 экспертов. Всего в конкурсе участвовало </a:t>
            </a:r>
            <a:r>
              <a:rPr lang="ru-RU" b="1" dirty="0" smtClean="0">
                <a:solidFill>
                  <a:srgbClr val="353535"/>
                </a:solidFill>
                <a:effectLst/>
                <a:latin typeface="Arial"/>
                <a:ea typeface="Calibri"/>
              </a:rPr>
              <a:t>более 8 тысяч </a:t>
            </a:r>
            <a:r>
              <a:rPr lang="ru-RU" dirty="0" smtClean="0">
                <a:solidFill>
                  <a:srgbClr val="353535"/>
                </a:solidFill>
                <a:effectLst/>
                <a:latin typeface="Arial"/>
                <a:ea typeface="Calibri"/>
              </a:rPr>
              <a:t>проектных работ. Лауреатом в номинации дизайна интерфейса стал проект Сбербанка Бизнес Онлайн, выпущенный для ОС Windows10.</a:t>
            </a:r>
            <a:endParaRPr lang="ru-RU" dirty="0">
              <a:effectLst/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2596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27584" y="1886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00B050"/>
                </a:solidFill>
              </a:rPr>
              <a:t>Цифровая бизнес-карта</a:t>
            </a:r>
          </a:p>
          <a:p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9114" y="1130125"/>
            <a:ext cx="8099310" cy="1046436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i="1" u="sng" dirty="0">
                <a:solidFill>
                  <a:srgbClr val="2DA9B9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Основные параметры продукта:</a:t>
            </a:r>
          </a:p>
          <a:p>
            <a:pPr algn="ctr">
              <a:buClr>
                <a:srgbClr val="2DA9B9"/>
              </a:buClr>
              <a:buSzPct val="100000"/>
            </a:pP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cs typeface="Arial" panose="020B0604020202020204" pitchFamily="34" charset="0"/>
              </a:rPr>
              <a:t>- </a:t>
            </a:r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cs typeface="Arial" panose="020B0604020202020204" pitchFamily="34" charset="0"/>
              </a:rPr>
              <a:t>Срок действия – до 5 лет</a:t>
            </a:r>
          </a:p>
          <a:p>
            <a:pPr algn="ctr">
              <a:buClr>
                <a:srgbClr val="2DA9B9"/>
              </a:buClr>
              <a:buSzPct val="100000"/>
            </a:pP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cs typeface="Arial" panose="020B0604020202020204" pitchFamily="34" charset="0"/>
              </a:rPr>
              <a:t>- </a:t>
            </a:r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cs typeface="Arial" panose="020B0604020202020204" pitchFamily="34" charset="0"/>
              </a:rPr>
              <a:t>Карта </a:t>
            </a:r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cs typeface="Arial" panose="020B0604020202020204" pitchFamily="34" charset="0"/>
              </a:rPr>
              <a:t>выпускается без использования физического носителя (пластика</a:t>
            </a:r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cs typeface="Arial" panose="020B0604020202020204" pitchFamily="34" charset="0"/>
              </a:rPr>
              <a:t>)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  <a:latin typeface="+mj-lt"/>
              <a:cs typeface="Arial" panose="020B0604020202020204" pitchFamily="34" charset="0"/>
            </a:endParaRPr>
          </a:p>
        </p:txBody>
      </p:sp>
      <p:graphicFrame>
        <p:nvGraphicFramePr>
          <p:cNvPr id="6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91177"/>
              </p:ext>
            </p:extLst>
          </p:nvPr>
        </p:nvGraphicFramePr>
        <p:xfrm>
          <a:off x="1691680" y="2420888"/>
          <a:ext cx="6210300" cy="1592587"/>
        </p:xfrm>
        <a:graphic>
          <a:graphicData uri="http://schemas.openxmlformats.org/drawingml/2006/table">
            <a:tbl>
              <a:tblPr firstRow="1" bandRow="1"/>
              <a:tblGrid>
                <a:gridCol w="3288255">
                  <a:extLst>
                    <a:ext uri="{9D8B030D-6E8A-4147-A177-3AD203B41FA5}">
                      <a16:colId xmlns:a16="http://schemas.microsoft.com/office/drawing/2014/main" xmlns="" val="960435068"/>
                    </a:ext>
                  </a:extLst>
                </a:gridCol>
                <a:gridCol w="29220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311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1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cs typeface="Arial" pitchFamily="34" charset="0"/>
                        </a:rPr>
                        <a:t>Наименование услуги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  <a:cs typeface="Arial" pitchFamily="34" charset="0"/>
                      </a:endParaRPr>
                    </a:p>
                  </a:txBody>
                  <a:tcPr marT="34291" marB="34291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6A09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ru-RU" altLang="ko-KR" sz="11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cs typeface="Arial" pitchFamily="34" charset="0"/>
                        </a:rPr>
                        <a:t>Стоимость, лимиты</a:t>
                      </a:r>
                      <a:endParaRPr lang="ko-KR" altLang="en-US" sz="11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  <a:cs typeface="Arial" pitchFamily="34" charset="0"/>
                      </a:endParaRPr>
                    </a:p>
                  </a:txBody>
                  <a:tcPr marT="34291" marB="34291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6A0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21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ko-KR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cs typeface="Arial" pitchFamily="34" charset="0"/>
                        </a:rPr>
                        <a:t>Обслуживание Бизнес-карты</a:t>
                      </a:r>
                      <a:endParaRPr kumimoji="0" lang="en-US" altLang="ko-KR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cs typeface="Arial" pitchFamily="34" charset="0"/>
                      </a:endParaRPr>
                    </a:p>
                  </a:txBody>
                  <a:tcPr marT="34291" marB="34291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ED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500" b="1" dirty="0">
                          <a:solidFill>
                            <a:schemeClr val="accent3"/>
                          </a:solidFill>
                          <a:latin typeface="Century Gothic" panose="020B0502020202020204" pitchFamily="34" charset="0"/>
                          <a:cs typeface="Arial" pitchFamily="34" charset="0"/>
                        </a:rPr>
                        <a:t>1 000 </a:t>
                      </a:r>
                      <a:r>
                        <a:rPr lang="en-US" altLang="ko-KR" sz="1500" b="1" baseline="0" dirty="0">
                          <a:solidFill>
                            <a:schemeClr val="accent3"/>
                          </a:solidFill>
                          <a:latin typeface="Century Gothic" panose="020B0502020202020204" pitchFamily="34" charset="0"/>
                          <a:cs typeface="Arial" pitchFamily="34" charset="0"/>
                        </a:rPr>
                        <a:t>₽</a:t>
                      </a:r>
                      <a:r>
                        <a:rPr lang="ru-RU" altLang="ko-KR" sz="1500" b="1" baseline="0" dirty="0">
                          <a:solidFill>
                            <a:schemeClr val="accent3"/>
                          </a:solidFill>
                          <a:latin typeface="Century Gothic" panose="020B0502020202020204" pitchFamily="34" charset="0"/>
                          <a:cs typeface="Arial" pitchFamily="34" charset="0"/>
                        </a:rPr>
                        <a:t> в год</a:t>
                      </a:r>
                      <a:endParaRPr lang="en-US" altLang="ko-KR" sz="4000" b="1" dirty="0">
                        <a:solidFill>
                          <a:schemeClr val="accent3"/>
                        </a:solidFill>
                        <a:latin typeface="Century Gothic" panose="020B0502020202020204" pitchFamily="34" charset="0"/>
                        <a:cs typeface="Arial" pitchFamily="34" charset="0"/>
                      </a:endParaRPr>
                    </a:p>
                  </a:txBody>
                  <a:tcPr marT="34291" marB="34291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30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altLang="ko-KR" sz="9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в ПАО Сбербанк через банкомат/терминал</a:t>
                      </a:r>
                      <a:endParaRPr kumimoji="0" lang="en-US" altLang="ko-KR" sz="9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34291" marB="34291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ED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900" b="0" dirty="0">
                          <a:solidFill>
                            <a:schemeClr val="accent3"/>
                          </a:solidFill>
                          <a:latin typeface="Century Gothic" panose="020B0502020202020204" pitchFamily="34" charset="0"/>
                          <a:cs typeface="Arial" pitchFamily="34" charset="0"/>
                        </a:rPr>
                        <a:t>соответствует действующим тарифам по бизнес-картам</a:t>
                      </a:r>
                      <a:endParaRPr lang="en-US" altLang="ko-KR" sz="900" b="0" dirty="0">
                        <a:solidFill>
                          <a:schemeClr val="accent3"/>
                        </a:solidFill>
                        <a:latin typeface="Century Gothic" panose="020B0502020202020204" pitchFamily="34" charset="0"/>
                        <a:cs typeface="Arial" pitchFamily="34" charset="0"/>
                      </a:endParaRPr>
                    </a:p>
                  </a:txBody>
                  <a:tcPr marT="34291" marB="34291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30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altLang="ko-KR" sz="9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в другом банке</a:t>
                      </a:r>
                      <a:r>
                        <a:rPr kumimoji="0" lang="en-US" altLang="ko-KR" sz="9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/</a:t>
                      </a:r>
                      <a:r>
                        <a:rPr kumimoji="0" lang="ru-RU" altLang="ko-KR" sz="9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дочернем банке ПАО Сбербанк </a:t>
                      </a:r>
                      <a:endParaRPr kumimoji="0" lang="en-US" altLang="ko-KR" sz="9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34291" marB="34291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ED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chemeClr val="accent3"/>
                          </a:solidFill>
                          <a:latin typeface="Century Gothic" panose="020B0502020202020204" pitchFamily="34" charset="0"/>
                          <a:cs typeface="Arial" pitchFamily="34" charset="0"/>
                        </a:rPr>
                        <a:t>3% </a:t>
                      </a:r>
                      <a:r>
                        <a:rPr lang="ru-RU" altLang="ko-KR" sz="900" b="0" dirty="0">
                          <a:solidFill>
                            <a:schemeClr val="accent3"/>
                          </a:solidFill>
                          <a:latin typeface="Century Gothic" panose="020B0502020202020204" pitchFamily="34" charset="0"/>
                          <a:cs typeface="Arial" pitchFamily="34" charset="0"/>
                        </a:rPr>
                        <a:t>от суммы, </a:t>
                      </a:r>
                      <a:r>
                        <a:rPr lang="en-US" altLang="ko-KR" sz="900" b="0" dirty="0">
                          <a:solidFill>
                            <a:schemeClr val="accent3"/>
                          </a:solidFill>
                          <a:latin typeface="Century Gothic" panose="020B0502020202020204" pitchFamily="34" charset="0"/>
                          <a:cs typeface="Arial" pitchFamily="34" charset="0"/>
                        </a:rPr>
                        <a:t>min </a:t>
                      </a:r>
                      <a:r>
                        <a:rPr lang="ru-RU" altLang="ko-KR" sz="900" b="0" dirty="0">
                          <a:solidFill>
                            <a:schemeClr val="accent3"/>
                          </a:solidFill>
                          <a:latin typeface="Century Gothic" panose="020B0502020202020204" pitchFamily="34" charset="0"/>
                          <a:cs typeface="Arial" pitchFamily="34" charset="0"/>
                        </a:rPr>
                        <a:t>300 руб.</a:t>
                      </a:r>
                      <a:endParaRPr lang="en-US" altLang="ko-KR" sz="900" b="0" dirty="0">
                        <a:solidFill>
                          <a:schemeClr val="accent3"/>
                        </a:solidFill>
                        <a:latin typeface="Century Gothic" panose="020B0502020202020204" pitchFamily="34" charset="0"/>
                        <a:cs typeface="Arial" pitchFamily="34" charset="0"/>
                      </a:endParaRPr>
                    </a:p>
                  </a:txBody>
                  <a:tcPr marT="34291" marB="34291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3310600"/>
                  </a:ext>
                </a:extLst>
              </a:tr>
              <a:tr h="3530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ko-KR" sz="9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Прием и зачисление наличных на счет предприятия по бизнес-карте</a:t>
                      </a:r>
                      <a:endParaRPr kumimoji="0" lang="en-US" altLang="ko-KR" sz="9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34291" marB="34291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ED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900" b="0" dirty="0">
                          <a:solidFill>
                            <a:schemeClr val="accent3"/>
                          </a:solidFill>
                          <a:latin typeface="Century Gothic" panose="020B0502020202020204" pitchFamily="34" charset="0"/>
                          <a:cs typeface="Arial" pitchFamily="34" charset="0"/>
                        </a:rPr>
                        <a:t>соответствует действующим тарифам по бизнес-картам</a:t>
                      </a:r>
                      <a:endParaRPr lang="en-US" altLang="ko-KR" sz="900" b="0" dirty="0">
                        <a:solidFill>
                          <a:schemeClr val="accent3"/>
                        </a:solidFill>
                        <a:latin typeface="Century Gothic" panose="020B0502020202020204" pitchFamily="34" charset="0"/>
                        <a:cs typeface="Arial" pitchFamily="34" charset="0"/>
                      </a:endParaRPr>
                    </a:p>
                  </a:txBody>
                  <a:tcPr marT="34291" marB="34291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5853238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427784" y="429309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b="1" dirty="0" smtClean="0">
                <a:solidFill>
                  <a:prstClr val="black"/>
                </a:solidFill>
              </a:rPr>
              <a:t>СТАРТ продаж – апрель 2019 год</a:t>
            </a:r>
            <a:endParaRPr lang="ru-RU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504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27584" y="1886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00B050"/>
                </a:solidFill>
              </a:rPr>
              <a:t>Партнёрский канал</a:t>
            </a:r>
          </a:p>
          <a:p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0625" y="1404158"/>
            <a:ext cx="6534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2018 год – </a:t>
            </a:r>
            <a:r>
              <a:rPr lang="ru-RU" dirty="0" smtClean="0"/>
              <a:t>развитие нового направления «Партнёрский канал»</a:t>
            </a:r>
          </a:p>
          <a:p>
            <a:pPr algn="ctr"/>
            <a:endParaRPr lang="ru-RU" b="1" dirty="0"/>
          </a:p>
          <a:p>
            <a:pPr algn="ctr"/>
            <a:endParaRPr lang="ru-RU" b="1" dirty="0" smtClean="0"/>
          </a:p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1989259"/>
            <a:ext cx="82667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Юридические лица и ИП имеют возможность официально стать партнёром ПАО Сбербанк в части привлечения новых клиентов</a:t>
            </a:r>
          </a:p>
          <a:p>
            <a:pPr algn="ctr"/>
            <a:endParaRPr lang="ru-RU" b="1" dirty="0">
              <a:solidFill>
                <a:srgbClr val="00B050"/>
              </a:solidFill>
            </a:endParaRPr>
          </a:p>
          <a:p>
            <a:pPr algn="ctr"/>
            <a:r>
              <a:rPr lang="ru-RU" dirty="0" smtClean="0">
                <a:solidFill>
                  <a:srgbClr val="00B050"/>
                </a:solidFill>
              </a:rPr>
              <a:t>Вознаграждение – от 1 500 руб. до 2 200 </a:t>
            </a:r>
            <a:r>
              <a:rPr lang="ru-RU" dirty="0" err="1" smtClean="0">
                <a:solidFill>
                  <a:srgbClr val="00B050"/>
                </a:solidFill>
              </a:rPr>
              <a:t>руб</a:t>
            </a:r>
            <a:r>
              <a:rPr lang="ru-RU" dirty="0" smtClean="0">
                <a:solidFill>
                  <a:srgbClr val="00B050"/>
                </a:solidFill>
              </a:rPr>
              <a:t> за каждого нового клиента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751440" y="3417787"/>
            <a:ext cx="61783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Партнёр ПАО Сбербанк получает право на самостоятельную </a:t>
            </a:r>
          </a:p>
          <a:p>
            <a:pPr algn="ctr"/>
            <a:r>
              <a:rPr lang="ru-RU" dirty="0" smtClean="0"/>
              <a:t>регистрацию юридических лиц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37965" y="4365104"/>
            <a:ext cx="83819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За 2019 год через «Партнёрский канал» привлечено более 7000 новых клиентов  </a:t>
            </a:r>
            <a:endParaRPr lang="ru-RU" dirty="0" smtClean="0"/>
          </a:p>
          <a:p>
            <a:pPr algn="ctr"/>
            <a:endParaRPr lang="ru-RU" b="1" dirty="0"/>
          </a:p>
          <a:p>
            <a:pPr algn="ctr"/>
            <a:endParaRPr lang="ru-RU" b="1" dirty="0" smtClean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4941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446</Words>
  <Application>Microsoft Office PowerPoint</Application>
  <PresentationFormat>Экран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«Новые горизонты» малого и среднего бизнеса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Сбербанк России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«Новые горизонты» малого и среднего бизнеса</dc:title>
  <dc:creator>Куприянова Юлия Сергеевна</dc:creator>
  <cp:lastModifiedBy>Куприянова Юлия Сергеевна</cp:lastModifiedBy>
  <cp:revision>6</cp:revision>
  <dcterms:created xsi:type="dcterms:W3CDTF">2019-04-24T06:14:57Z</dcterms:created>
  <dcterms:modified xsi:type="dcterms:W3CDTF">2019-04-24T07:19:20Z</dcterms:modified>
</cp:coreProperties>
</file>