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0" r:id="rId3"/>
    <p:sldId id="262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4480" y="463296"/>
            <a:ext cx="6851904" cy="3291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2520"/>
              </a:spcAft>
            </a:pPr>
            <a:r>
              <a:rPr lang="ru" sz="2100">
                <a:latin typeface="Times New Roman"/>
              </a:rPr>
              <a:t>Алгоритм по подключению к ЕГАИС торговых объектов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1168" y="1213104"/>
          <a:ext cx="9521952" cy="5358384"/>
        </p:xfrm>
        <a:graphic>
          <a:graphicData uri="http://schemas.openxmlformats.org/drawingml/2006/table">
            <a:tbl>
              <a:tblPr/>
              <a:tblGrid>
                <a:gridCol w="594360"/>
                <a:gridCol w="6821424"/>
                <a:gridCol w="2106168"/>
              </a:tblGrid>
              <a:tr h="950976">
                <a:tc>
                  <a:txBody>
                    <a:bodyPr/>
                    <a:lstStyle/>
                    <a:p>
                      <a:pPr marL="190500" indent="0">
                        <a:spcAft>
                          <a:spcPts val="420"/>
                        </a:spcAft>
                      </a:pPr>
                      <a:r>
                        <a:rPr lang="ru" sz="1700" dirty="0" smtClean="0">
                          <a:latin typeface="Times New Roman"/>
                        </a:rPr>
                        <a:t>№</a:t>
                      </a:r>
                    </a:p>
                    <a:p>
                      <a:pPr marL="190500" indent="0"/>
                      <a:r>
                        <a:rPr lang="ru" sz="1900" b="1" dirty="0" smtClean="0">
                          <a:latin typeface="Times New Roman"/>
                        </a:rPr>
                        <a:t>п/п</a:t>
                      </a:r>
                      <a:endParaRPr lang="ru" sz="1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 b="1">
                          <a:latin typeface="Times New Roman"/>
                        </a:rPr>
                        <a:t>Необходимые мероприятия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900" b="1">
                          <a:latin typeface="Times New Roman"/>
                        </a:rPr>
                        <a:t>Примечание</a:t>
                      </a:r>
                    </a:p>
                  </a:txBody>
                  <a:tcPr marL="0" marR="0" marT="0" marB="0" anchor="ctr"/>
                </a:tc>
              </a:tr>
              <a:tr h="640080">
                <a:tc>
                  <a:txBody>
                    <a:bodyPr/>
                    <a:lstStyle/>
                    <a:p>
                      <a:pPr marL="228600" indent="0"/>
                      <a:r>
                        <a:rPr lang="ru" sz="1700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marR="812800" indent="0">
                        <a:lnSpc>
                          <a:spcPts val="2208"/>
                        </a:lnSpc>
                      </a:pPr>
                      <a:r>
                        <a:rPr lang="ru" sz="1700" dirty="0">
                          <a:latin typeface="Times New Roman"/>
                        </a:rPr>
                        <a:t>Оформить квалифицированную эл. подпись на защищенном носителе </a:t>
                      </a:r>
                      <a:r>
                        <a:rPr lang="en-US" sz="1700" dirty="0" err="1">
                          <a:latin typeface="Times New Roman"/>
                        </a:rPr>
                        <a:t>JaCarta</a:t>
                      </a:r>
                      <a:r>
                        <a:rPr lang="en-US" sz="1700" dirty="0">
                          <a:latin typeface="Times New Roman"/>
                        </a:rPr>
                        <a:t> </a:t>
                      </a:r>
                      <a:r>
                        <a:rPr lang="ru" sz="1700" dirty="0">
                          <a:latin typeface="Times New Roman"/>
                        </a:rPr>
                        <a:t>для каждого обособленного подразделения.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indent="0" algn="ctr">
                        <a:spcAft>
                          <a:spcPts val="630"/>
                        </a:spcAft>
                      </a:pPr>
                      <a:r>
                        <a:rPr lang="ru" sz="1700">
                          <a:latin typeface="Times New Roman"/>
                        </a:rPr>
                        <a:t>Удостоверяющие</a:t>
                      </a:r>
                    </a:p>
                    <a:p>
                      <a:pPr marL="25400" indent="0" algn="ctr"/>
                      <a:r>
                        <a:rPr lang="ru" sz="1700">
                          <a:latin typeface="Times New Roman"/>
                        </a:rPr>
                        <a:t>центры</a:t>
                      </a:r>
                    </a:p>
                  </a:txBody>
                  <a:tcPr marL="0" marR="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marL="190500" indent="0"/>
                      <a:r>
                        <a:rPr lang="ru" sz="170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 algn="just"/>
                      <a:r>
                        <a:rPr lang="ru" sz="1700">
                          <a:latin typeface="Times New Roman"/>
                        </a:rPr>
                        <a:t>Установить программу УТМ (бесплатно от ФСРАР)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700">
                          <a:latin typeface="Times New Roman"/>
                        </a:rPr>
                        <a:t>Сайт </a:t>
                      </a:r>
                      <a:r>
                        <a:rPr lang="en-US" sz="1700">
                          <a:latin typeface="Times New Roman"/>
                        </a:rPr>
                        <a:t>fsrar.ru</a:t>
                      </a:r>
                    </a:p>
                  </a:txBody>
                  <a:tcPr marL="0" marR="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228600" indent="0"/>
                      <a:r>
                        <a:rPr lang="ru" sz="1700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101600" indent="0" algn="just">
                        <a:lnSpc>
                          <a:spcPts val="2136"/>
                        </a:lnSpc>
                      </a:pPr>
                      <a:r>
                        <a:rPr lang="ru" sz="1700">
                          <a:latin typeface="Times New Roman"/>
                        </a:rPr>
                        <a:t>Получить </a:t>
                      </a:r>
                      <a:r>
                        <a:rPr lang="en-US" sz="1700">
                          <a:latin typeface="Times New Roman"/>
                        </a:rPr>
                        <a:t>RSA</a:t>
                      </a:r>
                      <a:r>
                        <a:rPr lang="ru" sz="1700">
                          <a:latin typeface="Times New Roman"/>
                        </a:rPr>
                        <a:t>-сертификат для каждого обособленного подразделения и загрузить его на носитель </a:t>
                      </a:r>
                      <a:r>
                        <a:rPr lang="en-US" sz="1700">
                          <a:latin typeface="Times New Roman"/>
                        </a:rPr>
                        <a:t>JaCarta </a:t>
                      </a:r>
                      <a:r>
                        <a:rPr lang="ru" sz="1700">
                          <a:latin typeface="Times New Roman"/>
                        </a:rPr>
                        <a:t>(является идентификатором подразделения в системе ЕГАИС).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700">
                          <a:latin typeface="Times New Roman"/>
                        </a:rPr>
                        <a:t>Сайт </a:t>
                      </a:r>
                      <a:r>
                        <a:rPr lang="en-US" sz="1700">
                          <a:latin typeface="Times New Roman"/>
                        </a:rPr>
                        <a:t>egais.ru</a:t>
                      </a:r>
                    </a:p>
                  </a:txBody>
                  <a:tcPr marL="0" marR="0" marT="0" marB="0" anchor="ctr"/>
                </a:tc>
              </a:tr>
              <a:tr h="655320">
                <a:tc>
                  <a:txBody>
                    <a:bodyPr/>
                    <a:lstStyle/>
                    <a:p>
                      <a:pPr marL="190500" indent="0"/>
                      <a:r>
                        <a:rPr lang="ru" sz="1700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marR="457200" indent="0">
                        <a:lnSpc>
                          <a:spcPts val="2160"/>
                        </a:lnSpc>
                      </a:pPr>
                      <a:r>
                        <a:rPr lang="ru" sz="1700">
                          <a:latin typeface="Times New Roman"/>
                        </a:rPr>
                        <a:t>Приобрести специализированное программное обеспечение для работы с документами ЕГАИС и настроить рабочее место.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700">
                          <a:latin typeface="Times New Roman"/>
                        </a:rPr>
                        <a:t>Поставщики ПО</a:t>
                      </a:r>
                    </a:p>
                  </a:txBody>
                  <a:tcPr marL="0" marR="0" marT="0" marB="0" anchor="ctr"/>
                </a:tc>
              </a:tr>
              <a:tr h="1188720">
                <a:tc>
                  <a:txBody>
                    <a:bodyPr/>
                    <a:lstStyle/>
                    <a:p>
                      <a:pPr marL="228600" indent="0"/>
                      <a:r>
                        <a:rPr lang="ru" sz="1700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marR="101600" indent="0" algn="just">
                        <a:lnSpc>
                          <a:spcPts val="2160"/>
                        </a:lnSpc>
                      </a:pPr>
                      <a:r>
                        <a:rPr lang="ru" sz="1700">
                          <a:latin typeface="Times New Roman"/>
                        </a:rPr>
                        <a:t>Модернизировать или приобрести кассовое оборудование, </a:t>
                      </a:r>
                      <a:r>
                        <a:rPr lang="en-US" sz="1700">
                          <a:latin typeface="Times New Roman"/>
                        </a:rPr>
                        <a:t>2d-</a:t>
                      </a:r>
                      <a:r>
                        <a:rPr lang="ru" sz="1700">
                          <a:latin typeface="Times New Roman"/>
                        </a:rPr>
                        <a:t>сканер, фискальный регистратор, умеющий печатать </a:t>
                      </a:r>
                      <a:r>
                        <a:rPr lang="en-US" sz="1700">
                          <a:latin typeface="Times New Roman"/>
                        </a:rPr>
                        <a:t>QR</a:t>
                      </a:r>
                      <a:r>
                        <a:rPr lang="ru" sz="1700">
                          <a:latin typeface="Times New Roman"/>
                        </a:rPr>
                        <a:t>-код, кассовое ПО, позволяющее отправлять данные с маркированной алкогольной продукцией в систему ЕГАИС.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indent="0" algn="ctr">
                        <a:lnSpc>
                          <a:spcPts val="1968"/>
                        </a:lnSpc>
                      </a:pPr>
                      <a:r>
                        <a:rPr lang="ru" sz="1700">
                          <a:latin typeface="Times New Roman"/>
                        </a:rPr>
                        <a:t>Поставщики торгового оборудования и ККТ</a:t>
                      </a:r>
                    </a:p>
                  </a:txBody>
                  <a:tcPr marL="0" marR="0" marT="0" marB="0" anchor="b"/>
                </a:tc>
              </a:tr>
              <a:tr h="643128">
                <a:tc>
                  <a:txBody>
                    <a:bodyPr/>
                    <a:lstStyle/>
                    <a:p>
                      <a:pPr marL="228600" indent="0"/>
                      <a:r>
                        <a:rPr lang="ru" sz="1700">
                          <a:latin typeface="Times New Roman"/>
                        </a:rPr>
                        <a:t>6.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101600" indent="0" algn="just">
                        <a:lnSpc>
                          <a:spcPts val="2208"/>
                        </a:lnSpc>
                      </a:pPr>
                      <a:r>
                        <a:rPr lang="ru" sz="1700">
                          <a:latin typeface="Times New Roman"/>
                        </a:rPr>
                        <a:t>Поставить фискальный регистратор на учет в ИФНС и заключить договор с центром технического обслуживания (ЦТО).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700" dirty="0">
                          <a:latin typeface="Times New Roman"/>
                        </a:rPr>
                        <a:t>ИФНС, ЦТО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680448" y="6571488"/>
            <a:ext cx="106680" cy="195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5400" indent="0" algn="r"/>
            <a:r>
              <a:rPr lang="ru" sz="1700">
                <a:latin typeface="Times New Roman"/>
              </a:rPr>
              <a:t>3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15824"/>
            <a:ext cx="853440" cy="10302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15824"/>
            <a:ext cx="853440" cy="10302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49168" y="493776"/>
            <a:ext cx="3547872" cy="323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7770"/>
              </a:spcAft>
            </a:pPr>
            <a:r>
              <a:rPr lang="ru" sz="2600" b="1" spc="-50">
                <a:latin typeface="Times New Roman"/>
              </a:rPr>
              <a:t>ОТВЕТСТВЕННОСТЬ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1056" y="2157984"/>
            <a:ext cx="6827520" cy="353568"/>
          </a:xfrm>
          <a:prstGeom prst="rect">
            <a:avLst/>
          </a:prstGeom>
          <a:solidFill>
            <a:srgbClr val="FFEFBC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7770"/>
              </a:spcBef>
              <a:spcAft>
                <a:spcPts val="4620"/>
              </a:spcAft>
            </a:pPr>
            <a:r>
              <a:rPr lang="ru" sz="2300" b="1">
                <a:latin typeface="Times New Roman"/>
              </a:rPr>
              <a:t>Штраф 150-200 тыс. рублей (Ст. 14.19 КОАП РФ)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10384" y="3230880"/>
            <a:ext cx="5364480" cy="347472"/>
          </a:xfrm>
          <a:prstGeom prst="rect">
            <a:avLst/>
          </a:prstGeom>
          <a:solidFill>
            <a:srgbClr val="FFEFBC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7980"/>
              </a:spcAft>
            </a:pPr>
            <a:r>
              <a:rPr lang="ru" sz="2300" b="1">
                <a:latin typeface="Times New Roman"/>
              </a:rPr>
              <a:t>Аннулирование лицензии (п. 3. Ст. 20)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27632" y="4919472"/>
            <a:ext cx="6742176" cy="347472"/>
          </a:xfrm>
          <a:prstGeom prst="rect">
            <a:avLst/>
          </a:prstGeom>
          <a:solidFill>
            <a:srgbClr val="FFEFBC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7980"/>
              </a:spcBef>
              <a:spcAft>
                <a:spcPts val="4200"/>
              </a:spcAft>
            </a:pPr>
            <a:r>
              <a:rPr lang="ru" sz="2300" b="1">
                <a:latin typeface="Times New Roman"/>
              </a:rPr>
              <a:t>Отказ в выдаче лицензии (Ст. 19 и Ст. 8 171-ФЗ)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3568" y="5907024"/>
            <a:ext cx="9345168" cy="353568"/>
          </a:xfrm>
          <a:prstGeom prst="rect">
            <a:avLst/>
          </a:prstGeom>
          <a:solidFill>
            <a:srgbClr val="FFEFBC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4200"/>
              </a:spcBef>
            </a:pPr>
            <a:r>
              <a:rPr lang="ru" sz="2300" b="1">
                <a:latin typeface="Times New Roman"/>
              </a:rPr>
              <a:t>Отказ в продлении срока действия лицензии (Ст. 19 и Ст. 8 171-ФЗ)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56064" y="6559296"/>
            <a:ext cx="182880" cy="2011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700">
                <a:latin typeface="Times New Roman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15824"/>
            <a:ext cx="853440" cy="10302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82112" y="493776"/>
            <a:ext cx="3706368" cy="469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3200" spc="-100">
                <a:latin typeface="Times New Roman"/>
              </a:rPr>
              <a:t>Как работает ЕГАИС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41792" y="883920"/>
            <a:ext cx="1505712" cy="26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700" i="1">
                <a:latin typeface="Times New Roman"/>
              </a:rPr>
              <a:t>Приложение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6408" y="1408176"/>
            <a:ext cx="6827520" cy="5151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1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Покупатель приносит на кассу продукцию, среди которой есть маркированная алкогольная продукция (АП).</a:t>
            </a:r>
          </a:p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2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Кассир считывает линейный штриховой код </a:t>
            </a:r>
            <a:r>
              <a:rPr lang="en-US" sz="1700" dirty="0">
                <a:latin typeface="Times New Roman"/>
              </a:rPr>
              <a:t>EAN-13 </a:t>
            </a:r>
            <a:r>
              <a:rPr lang="ru" sz="1700" dirty="0">
                <a:latin typeface="Times New Roman"/>
              </a:rPr>
              <a:t>каждого покупаемого товара.</a:t>
            </a:r>
          </a:p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3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Если данный код относится к АП, то кассовое ПО потребует у кассира отсканировать двумерный штрих-код </a:t>
            </a:r>
            <a:r>
              <a:rPr lang="en-US" sz="1700" dirty="0">
                <a:latin typeface="Times New Roman"/>
              </a:rPr>
              <a:t>PDF-417 </a:t>
            </a:r>
            <a:r>
              <a:rPr lang="ru" sz="1700" dirty="0">
                <a:latin typeface="Times New Roman"/>
              </a:rPr>
              <a:t>с акцизной (специальной) марки, нанесенной на АП. С помощью </a:t>
            </a:r>
            <a:r>
              <a:rPr lang="en-US" sz="1700" dirty="0">
                <a:latin typeface="Times New Roman"/>
              </a:rPr>
              <a:t>2D </a:t>
            </a:r>
            <a:r>
              <a:rPr lang="ru" sz="1700" dirty="0">
                <a:latin typeface="Times New Roman"/>
              </a:rPr>
              <a:t>сканера кассир считывает этот код.</a:t>
            </a:r>
          </a:p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4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При успешном считывании двумерного штрихового кода с ФСМ/АМ товар (АП) добавляется в чек, иначе продажа данного товара отменяется.</a:t>
            </a:r>
          </a:p>
          <a:p>
            <a:pPr marL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5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Когда весь товар внесен в чек, кассир нажимает кнопку “Итог”.</a:t>
            </a:r>
          </a:p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6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Кассовое ПО генерирует </a:t>
            </a:r>
            <a:r>
              <a:rPr lang="en-US" sz="1700" dirty="0">
                <a:latin typeface="Times New Roman"/>
              </a:rPr>
              <a:t>xml</a:t>
            </a:r>
            <a:r>
              <a:rPr lang="ru" sz="1700" dirty="0">
                <a:latin typeface="Times New Roman"/>
              </a:rPr>
              <a:t>-файл, содержащий информацию о продаваемой алкогольной продукции, и отправляет его в ПО ЕГАИС ( универсальный транспортный модуль (УТМ)).</a:t>
            </a:r>
          </a:p>
          <a:p>
            <a:pPr marL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7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УТМ формирует квитанцию и возвращает ее в кассу.</a:t>
            </a:r>
          </a:p>
          <a:p>
            <a:pPr marL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8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Происходит закрытие чека с печатью на нем </a:t>
            </a:r>
            <a:r>
              <a:rPr lang="en-US" sz="1700" dirty="0">
                <a:latin typeface="Times New Roman"/>
              </a:rPr>
              <a:t>QR</a:t>
            </a:r>
            <a:r>
              <a:rPr lang="ru" sz="1700" dirty="0">
                <a:latin typeface="Times New Roman"/>
              </a:rPr>
              <a:t>-кода АП.</a:t>
            </a:r>
          </a:p>
          <a:p>
            <a:pPr marL="12700" marR="12700" indent="0" algn="just">
              <a:lnSpc>
                <a:spcPts val="2160"/>
              </a:lnSpc>
            </a:pPr>
            <a:r>
              <a:rPr lang="ru" sz="1700" b="1" dirty="0">
                <a:latin typeface="Times New Roman"/>
              </a:rPr>
              <a:t>9</a:t>
            </a:r>
            <a:r>
              <a:rPr lang="ru" sz="3700" b="1" dirty="0">
                <a:latin typeface="CordiaUPC"/>
              </a:rPr>
              <a:t>.</a:t>
            </a:r>
            <a:r>
              <a:rPr lang="ru" sz="1700" dirty="0">
                <a:latin typeface="Times New Roman"/>
              </a:rPr>
              <a:t> Покупатель, считав </a:t>
            </a:r>
            <a:r>
              <a:rPr lang="en-US" sz="1700" dirty="0">
                <a:latin typeface="Times New Roman"/>
              </a:rPr>
              <a:t>QR</a:t>
            </a:r>
            <a:r>
              <a:rPr lang="ru" sz="1700" dirty="0">
                <a:latin typeface="Times New Roman"/>
              </a:rPr>
              <a:t>-код с чека, может проверить легальность АП.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695688" y="6574536"/>
            <a:ext cx="103632" cy="192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264" y="1340768"/>
            <a:ext cx="222885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381</Words>
  <Application>Microsoft Office PowerPoint</Application>
  <PresentationFormat>Лист A4 (210x297 мм)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User_Ekonomik4</dc:creator>
  <cp:lastModifiedBy>User_Ekonomik4</cp:lastModifiedBy>
  <cp:revision>5</cp:revision>
  <dcterms:modified xsi:type="dcterms:W3CDTF">2016-06-09T12:49:34Z</dcterms:modified>
</cp:coreProperties>
</file>